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sldIdLst>
    <p:sldId id="256" r:id="rId2"/>
    <p:sldId id="257" r:id="rId3"/>
    <p:sldId id="283" r:id="rId4"/>
    <p:sldId id="284" r:id="rId5"/>
    <p:sldId id="285" r:id="rId6"/>
    <p:sldId id="274" r:id="rId7"/>
    <p:sldId id="282" r:id="rId8"/>
    <p:sldId id="286" r:id="rId9"/>
    <p:sldId id="288" r:id="rId10"/>
    <p:sldId id="289" r:id="rId11"/>
    <p:sldId id="287" r:id="rId12"/>
    <p:sldId id="292" r:id="rId13"/>
    <p:sldId id="290" r:id="rId14"/>
    <p:sldId id="291" r:id="rId15"/>
    <p:sldId id="293" r:id="rId16"/>
    <p:sldId id="294" r:id="rId17"/>
    <p:sldId id="296" r:id="rId18"/>
    <p:sldId id="295" r:id="rId19"/>
    <p:sldId id="297" r:id="rId20"/>
    <p:sldId id="298" r:id="rId21"/>
    <p:sldId id="367" r:id="rId22"/>
    <p:sldId id="275" r:id="rId23"/>
    <p:sldId id="300" r:id="rId24"/>
    <p:sldId id="301" r:id="rId25"/>
    <p:sldId id="302" r:id="rId26"/>
    <p:sldId id="303" r:id="rId27"/>
    <p:sldId id="304" r:id="rId28"/>
    <p:sldId id="311" r:id="rId29"/>
    <p:sldId id="312" r:id="rId30"/>
    <p:sldId id="305" r:id="rId31"/>
    <p:sldId id="306" r:id="rId32"/>
    <p:sldId id="308" r:id="rId33"/>
    <p:sldId id="309" r:id="rId34"/>
    <p:sldId id="307" r:id="rId35"/>
    <p:sldId id="310" r:id="rId36"/>
    <p:sldId id="299" r:id="rId37"/>
    <p:sldId id="324" r:id="rId38"/>
    <p:sldId id="323" r:id="rId39"/>
    <p:sldId id="325" r:id="rId40"/>
    <p:sldId id="276" r:id="rId41"/>
    <p:sldId id="317" r:id="rId42"/>
    <p:sldId id="318" r:id="rId43"/>
    <p:sldId id="369" r:id="rId44"/>
    <p:sldId id="313" r:id="rId45"/>
    <p:sldId id="314" r:id="rId46"/>
    <p:sldId id="315" r:id="rId47"/>
    <p:sldId id="319" r:id="rId48"/>
    <p:sldId id="316" r:id="rId49"/>
    <p:sldId id="321" r:id="rId50"/>
    <p:sldId id="320" r:id="rId51"/>
    <p:sldId id="322" r:id="rId52"/>
    <p:sldId id="277" r:id="rId53"/>
    <p:sldId id="327" r:id="rId54"/>
    <p:sldId id="329" r:id="rId55"/>
    <p:sldId id="328" r:id="rId56"/>
    <p:sldId id="330" r:id="rId57"/>
    <p:sldId id="368" r:id="rId58"/>
    <p:sldId id="273" r:id="rId5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Memory management and id()" id="{FE97F93E-1E25-45A0-8F96-B7B96546AEFF}">
          <p14:sldIdLst>
            <p14:sldId id="283"/>
            <p14:sldId id="284"/>
            <p14:sldId id="285"/>
            <p14:sldId id="274"/>
            <p14:sldId id="282"/>
            <p14:sldId id="286"/>
            <p14:sldId id="288"/>
          </p14:sldIdLst>
        </p14:section>
        <p14:section name="1.b. Aliasing, Shallow and Deep copies" id="{99926B94-6426-45C3-87A3-94B9F9DD2950}">
          <p14:sldIdLst>
            <p14:sldId id="289"/>
            <p14:sldId id="287"/>
            <p14:sldId id="292"/>
            <p14:sldId id="290"/>
            <p14:sldId id="291"/>
            <p14:sldId id="293"/>
            <p14:sldId id="294"/>
            <p14:sldId id="296"/>
            <p14:sldId id="295"/>
            <p14:sldId id="297"/>
            <p14:sldId id="298"/>
            <p14:sldId id="367"/>
          </p14:sldIdLst>
        </p14:section>
        <p14:section name="2. Numpy (part1)" id="{D524971B-F6CB-41CE-AE5A-E03BBFE3CDDA}">
          <p14:sldIdLst>
            <p14:sldId id="275"/>
            <p14:sldId id="300"/>
            <p14:sldId id="301"/>
            <p14:sldId id="302"/>
            <p14:sldId id="303"/>
            <p14:sldId id="304"/>
            <p14:sldId id="311"/>
            <p14:sldId id="312"/>
            <p14:sldId id="305"/>
            <p14:sldId id="306"/>
            <p14:sldId id="308"/>
            <p14:sldId id="309"/>
            <p14:sldId id="307"/>
            <p14:sldId id="310"/>
          </p14:sldIdLst>
        </p14:section>
        <p14:section name="Activity 1" id="{6D4DD5B3-FE01-483D-A3AD-477EAD3DD0C5}">
          <p14:sldIdLst>
            <p14:sldId id="299"/>
            <p14:sldId id="324"/>
            <p14:sldId id="323"/>
            <p14:sldId id="325"/>
          </p14:sldIdLst>
        </p14:section>
        <p14:section name="3. About the import procedure" id="{8D2D9305-67B4-4A16-89F1-5DB252E34299}">
          <p14:sldIdLst>
            <p14:sldId id="276"/>
            <p14:sldId id="317"/>
            <p14:sldId id="318"/>
            <p14:sldId id="369"/>
            <p14:sldId id="313"/>
            <p14:sldId id="314"/>
            <p14:sldId id="315"/>
            <p14:sldId id="319"/>
            <p14:sldId id="316"/>
            <p14:sldId id="321"/>
            <p14:sldId id="320"/>
            <p14:sldId id="322"/>
          </p14:sldIdLst>
        </p14:section>
        <p14:section name="4. Project organizing" id="{0FEEFAC6-63C8-4223-AB58-207D6D26975A}">
          <p14:sldIdLst>
            <p14:sldId id="277"/>
            <p14:sldId id="327"/>
            <p14:sldId id="329"/>
            <p14:sldId id="328"/>
            <p14:sldId id="330"/>
            <p14:sldId id="368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B538B8-8CF6-4232-A7C6-F38BD6869E5B}" v="11" dt="2023-07-17T05:37:04.4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C8B538B8-8CF6-4232-A7C6-F38BD6869E5B}"/>
    <pc:docChg chg="undo redo custSel mod addSld modSld modSection">
      <pc:chgData name="Matthieu De Mari" userId="dfb708c9-d8dc-439f-9a3b-c772bf4a311c" providerId="ADAL" clId="{C8B538B8-8CF6-4232-A7C6-F38BD6869E5B}" dt="2023-07-17T05:37:28.536" v="140" actId="1076"/>
      <pc:docMkLst>
        <pc:docMk/>
      </pc:docMkLst>
      <pc:sldChg chg="addSp delSp modSp add mod">
        <pc:chgData name="Matthieu De Mari" userId="dfb708c9-d8dc-439f-9a3b-c772bf4a311c" providerId="ADAL" clId="{C8B538B8-8CF6-4232-A7C6-F38BD6869E5B}" dt="2023-07-17T05:37:28.536" v="140" actId="1076"/>
        <pc:sldMkLst>
          <pc:docMk/>
          <pc:sldMk cId="4212850336" sldId="369"/>
        </pc:sldMkLst>
        <pc:spChg chg="mod">
          <ac:chgData name="Matthieu De Mari" userId="dfb708c9-d8dc-439f-9a3b-c772bf4a311c" providerId="ADAL" clId="{C8B538B8-8CF6-4232-A7C6-F38BD6869E5B}" dt="2023-07-17T05:33:47.006" v="36" actId="1076"/>
          <ac:spMkLst>
            <pc:docMk/>
            <pc:sldMk cId="4212850336" sldId="369"/>
            <ac:spMk id="4" creationId="{C5F01CFD-8AFD-46B9-8E7D-E5C2BDCFD4F4}"/>
          </ac:spMkLst>
        </pc:spChg>
        <pc:spChg chg="del">
          <ac:chgData name="Matthieu De Mari" userId="dfb708c9-d8dc-439f-9a3b-c772bf4a311c" providerId="ADAL" clId="{C8B538B8-8CF6-4232-A7C6-F38BD6869E5B}" dt="2023-07-17T05:26:17.563" v="2" actId="478"/>
          <ac:spMkLst>
            <pc:docMk/>
            <pc:sldMk cId="4212850336" sldId="369"/>
            <ac:spMk id="5" creationId="{B778A286-4E90-4B7B-9BAF-833BC72F13AB}"/>
          </ac:spMkLst>
        </pc:spChg>
        <pc:spChg chg="del">
          <ac:chgData name="Matthieu De Mari" userId="dfb708c9-d8dc-439f-9a3b-c772bf4a311c" providerId="ADAL" clId="{C8B538B8-8CF6-4232-A7C6-F38BD6869E5B}" dt="2023-07-17T05:26:21.001" v="5" actId="478"/>
          <ac:spMkLst>
            <pc:docMk/>
            <pc:sldMk cId="4212850336" sldId="369"/>
            <ac:spMk id="7" creationId="{8054685E-051F-47D9-ACB1-E0E94BDF789A}"/>
          </ac:spMkLst>
        </pc:spChg>
        <pc:spChg chg="del">
          <ac:chgData name="Matthieu De Mari" userId="dfb708c9-d8dc-439f-9a3b-c772bf4a311c" providerId="ADAL" clId="{C8B538B8-8CF6-4232-A7C6-F38BD6869E5B}" dt="2023-07-17T05:26:23.463" v="7" actId="478"/>
          <ac:spMkLst>
            <pc:docMk/>
            <pc:sldMk cId="4212850336" sldId="369"/>
            <ac:spMk id="8" creationId="{C934537F-EE4A-4337-9932-45E318A37662}"/>
          </ac:spMkLst>
        </pc:spChg>
        <pc:spChg chg="add del mod">
          <ac:chgData name="Matthieu De Mari" userId="dfb708c9-d8dc-439f-9a3b-c772bf4a311c" providerId="ADAL" clId="{C8B538B8-8CF6-4232-A7C6-F38BD6869E5B}" dt="2023-07-17T05:26:19.031" v="3" actId="478"/>
          <ac:spMkLst>
            <pc:docMk/>
            <pc:sldMk cId="4212850336" sldId="369"/>
            <ac:spMk id="9" creationId="{D39C9302-8C01-E5D8-6942-0DF0B66FA0E0}"/>
          </ac:spMkLst>
        </pc:spChg>
        <pc:spChg chg="add mod">
          <ac:chgData name="Matthieu De Mari" userId="dfb708c9-d8dc-439f-9a3b-c772bf4a311c" providerId="ADAL" clId="{C8B538B8-8CF6-4232-A7C6-F38BD6869E5B}" dt="2023-07-17T05:37:28.536" v="140" actId="1076"/>
          <ac:spMkLst>
            <pc:docMk/>
            <pc:sldMk cId="4212850336" sldId="369"/>
            <ac:spMk id="23" creationId="{EABB456F-B279-2506-83DD-9525F1325636}"/>
          </ac:spMkLst>
        </pc:spChg>
        <pc:picChg chg="del">
          <ac:chgData name="Matthieu De Mari" userId="dfb708c9-d8dc-439f-9a3b-c772bf4a311c" providerId="ADAL" clId="{C8B538B8-8CF6-4232-A7C6-F38BD6869E5B}" dt="2023-07-17T05:26:22.351" v="6" actId="478"/>
          <ac:picMkLst>
            <pc:docMk/>
            <pc:sldMk cId="4212850336" sldId="369"/>
            <ac:picMk id="2" creationId="{FCD3DDA7-7B4D-4C15-8DDE-CE11F8459A4D}"/>
          </ac:picMkLst>
        </pc:picChg>
        <pc:picChg chg="del">
          <ac:chgData name="Matthieu De Mari" userId="dfb708c9-d8dc-439f-9a3b-c772bf4a311c" providerId="ADAL" clId="{C8B538B8-8CF6-4232-A7C6-F38BD6869E5B}" dt="2023-07-17T05:26:19.656" v="4" actId="478"/>
          <ac:picMkLst>
            <pc:docMk/>
            <pc:sldMk cId="4212850336" sldId="369"/>
            <ac:picMk id="3" creationId="{DD64A6CB-1C9A-4D2C-9E1A-BC7F105C27FA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1" creationId="{72327842-D8C6-58C5-2E08-260DA060DEC8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5" creationId="{6E0A345B-2CB4-E649-FFA5-19C9A01B20E1}"/>
          </ac:picMkLst>
        </pc:picChg>
        <pc:picChg chg="add mod">
          <ac:chgData name="Matthieu De Mari" userId="dfb708c9-d8dc-439f-9a3b-c772bf4a311c" providerId="ADAL" clId="{C8B538B8-8CF6-4232-A7C6-F38BD6869E5B}" dt="2023-07-17T05:35:36.744" v="73" actId="1035"/>
          <ac:picMkLst>
            <pc:docMk/>
            <pc:sldMk cId="4212850336" sldId="369"/>
            <ac:picMk id="16" creationId="{940FF3F9-6867-69B8-173D-259EDD0EC9AD}"/>
          </ac:picMkLst>
        </pc:picChg>
        <pc:picChg chg="add mod">
          <ac:chgData name="Matthieu De Mari" userId="dfb708c9-d8dc-439f-9a3b-c772bf4a311c" providerId="ADAL" clId="{C8B538B8-8CF6-4232-A7C6-F38BD6869E5B}" dt="2023-07-17T05:34:16.386" v="53" actId="1038"/>
          <ac:picMkLst>
            <pc:docMk/>
            <pc:sldMk cId="4212850336" sldId="369"/>
            <ac:picMk id="18" creationId="{63E8B2A0-B2DD-D3E1-0075-EA0416E1AE90}"/>
          </ac:picMkLst>
        </pc:picChg>
        <pc:picChg chg="add mod modCrop">
          <ac:chgData name="Matthieu De Mari" userId="dfb708c9-d8dc-439f-9a3b-c772bf4a311c" providerId="ADAL" clId="{C8B538B8-8CF6-4232-A7C6-F38BD6869E5B}" dt="2023-07-17T05:35:53.419" v="78" actId="1038"/>
          <ac:picMkLst>
            <pc:docMk/>
            <pc:sldMk cId="4212850336" sldId="369"/>
            <ac:picMk id="20" creationId="{418B4B7D-83A4-9A98-970F-B52350D9B74B}"/>
          </ac:picMkLst>
        </pc:picChg>
        <pc:picChg chg="add mod">
          <ac:chgData name="Matthieu De Mari" userId="dfb708c9-d8dc-439f-9a3b-c772bf4a311c" providerId="ADAL" clId="{C8B538B8-8CF6-4232-A7C6-F38BD6869E5B}" dt="2023-07-17T05:36:36.938" v="84" actId="1076"/>
          <ac:picMkLst>
            <pc:docMk/>
            <pc:sldMk cId="4212850336" sldId="369"/>
            <ac:picMk id="22" creationId="{8459F841-8121-792F-B9FE-2EB1902090DF}"/>
          </ac:picMkLst>
        </pc:picChg>
        <pc:cxnChg chg="add mod">
          <ac:chgData name="Matthieu De Mari" userId="dfb708c9-d8dc-439f-9a3b-c772bf4a311c" providerId="ADAL" clId="{C8B538B8-8CF6-4232-A7C6-F38BD6869E5B}" dt="2023-07-17T05:35:36.744" v="73" actId="1035"/>
          <ac:cxnSpMkLst>
            <pc:docMk/>
            <pc:sldMk cId="4212850336" sldId="369"/>
            <ac:cxnSpMk id="13" creationId="{6BA71CA8-5982-87D7-0F84-99F098445E7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numpy.org/doc/stable/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microsoft.com/office/2007/relationships/hdphoto" Target="../media/hdphoto1.wdp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W4S3</a:t>
            </a:r>
            <a:br>
              <a:rPr lang="en-US" dirty="0"/>
            </a:b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B14FCA5-F64B-44B1-AF59-E25B5EC78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137B5A-AC58-4302-80A8-6F622A384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564" r="35000" b="15693"/>
          <a:stretch/>
        </p:blipFill>
        <p:spPr>
          <a:xfrm>
            <a:off x="8065474" y="59349"/>
            <a:ext cx="3915509" cy="676866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B4B84E3-6FD2-4710-84D3-594693AD81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3206" r="35000" b="62770"/>
          <a:stretch/>
        </p:blipFill>
        <p:spPr>
          <a:xfrm>
            <a:off x="562752" y="3743570"/>
            <a:ext cx="5453140" cy="288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08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</a:t>
            </a:r>
            <a:br>
              <a:rPr lang="en-US" dirty="0"/>
            </a:br>
            <a:r>
              <a:rPr lang="en-US" dirty="0"/>
              <a:t>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935501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390159"/>
              </p:ext>
            </p:extLst>
          </p:nvPr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176528"/>
              </p:ext>
            </p:extLst>
          </p:nvPr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373709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4089185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804660"/>
            <a:ext cx="1112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  <a:endParaRPr lang="en-GB" sz="2400" b="1" dirty="0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0356BC8C-5981-4F19-8DAC-A890AA6D62A3}"/>
              </a:ext>
            </a:extLst>
          </p:cNvPr>
          <p:cNvSpPr/>
          <p:nvPr/>
        </p:nvSpPr>
        <p:spPr>
          <a:xfrm>
            <a:off x="7502768" y="2048281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Left Brace 21">
            <a:extLst>
              <a:ext uri="{FF2B5EF4-FFF2-40B4-BE49-F238E27FC236}">
                <a16:creationId xmlns:a16="http://schemas.microsoft.com/office/drawing/2014/main" id="{93625AA8-3A9F-4F21-940C-1CC58A277D78}"/>
              </a:ext>
            </a:extLst>
          </p:cNvPr>
          <p:cNvSpPr/>
          <p:nvPr/>
        </p:nvSpPr>
        <p:spPr>
          <a:xfrm>
            <a:off x="7502766" y="3763757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Left Brace 22">
            <a:extLst>
              <a:ext uri="{FF2B5EF4-FFF2-40B4-BE49-F238E27FC236}">
                <a16:creationId xmlns:a16="http://schemas.microsoft.com/office/drawing/2014/main" id="{083067D4-8DB7-4352-BF79-5CD167801563}"/>
              </a:ext>
            </a:extLst>
          </p:cNvPr>
          <p:cNvSpPr/>
          <p:nvPr/>
        </p:nvSpPr>
        <p:spPr>
          <a:xfrm>
            <a:off x="7502767" y="5479232"/>
            <a:ext cx="117231" cy="1112520"/>
          </a:xfrm>
          <a:prstGeom prst="leftBrac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2770174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058985" y="6035492"/>
            <a:ext cx="1512277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492092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106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B9BAC-5298-45F5-BAF1-96B85A26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management in lists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54829-8AA2-4E27-AB0C-2BE5E70F133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dirty="0"/>
              <a:t>If x1 is changed, Python will adjust so that the list remains unaffected.</a:t>
            </a:r>
          </a:p>
          <a:p>
            <a:r>
              <a:rPr lang="en-GB" dirty="0"/>
              <a:t>It simply reallocates x1 to another location in memory.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DE8C3C-A996-4B99-A1E7-3E8A09B34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359" r="37180" b="39282"/>
          <a:stretch/>
        </p:blipFill>
        <p:spPr>
          <a:xfrm>
            <a:off x="6744676" y="1498182"/>
            <a:ext cx="4478216" cy="5138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27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AD0F20-9289-4A7A-8CF5-C25B73D9F8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8000" r="36154" b="33949"/>
          <a:stretch/>
        </p:blipFill>
        <p:spPr>
          <a:xfrm>
            <a:off x="7227278" y="1581119"/>
            <a:ext cx="4183184" cy="3316398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6D41B40-AB4F-476D-B058-2BBCDF39C5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9031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382128"/>
              </p:ext>
            </p:extLst>
          </p:nvPr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60F08C7-8719-427C-B644-0FD4A219B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775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5473B-E8BE-4D4E-823C-C62A800530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923" r="35128" b="40308"/>
          <a:stretch/>
        </p:blipFill>
        <p:spPr>
          <a:xfrm>
            <a:off x="7227276" y="1381833"/>
            <a:ext cx="4495800" cy="535215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01A618-CC93-4062-B661-2BDB1AFB1DEF}"/>
              </a:ext>
            </a:extLst>
          </p:cNvPr>
          <p:cNvSpPr txBox="1">
            <a:spLocks/>
          </p:cNvSpPr>
          <p:nvPr/>
        </p:nvSpPr>
        <p:spPr>
          <a:xfrm>
            <a:off x="838200" y="1625603"/>
            <a:ext cx="5181600" cy="45513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3740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2252A-DE0A-4FEC-A0CF-BCA34D60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 in lists: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36CD47-CE1B-4C1A-A84A-DD18E567AB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25603"/>
            <a:ext cx="5181600" cy="455136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list</a:t>
            </a:r>
            <a:r>
              <a:rPr lang="en-US" dirty="0"/>
              <a:t> is a collection of variables. The variables in a list are </a:t>
            </a:r>
            <a:r>
              <a:rPr lang="en-US" b="1" dirty="0"/>
              <a:t>chained</a:t>
            </a:r>
            <a:r>
              <a:rPr lang="en-US" dirty="0"/>
              <a:t> together.</a:t>
            </a:r>
          </a:p>
          <a:p>
            <a:r>
              <a:rPr lang="en-GB" b="1" dirty="0"/>
              <a:t>Aliasing: </a:t>
            </a:r>
            <a:r>
              <a:rPr lang="en-GB" dirty="0"/>
              <a:t>We can assign a list to another variable name.</a:t>
            </a:r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  <a:endParaRPr lang="en-GB" dirty="0"/>
          </a:p>
          <a:p>
            <a:endParaRPr lang="en-GB" dirty="0"/>
          </a:p>
          <a:p>
            <a:endParaRPr lang="en-US" dirty="0"/>
          </a:p>
          <a:p>
            <a:endParaRPr lang="en-GB" dirty="0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7727ECE-EEE1-4657-8A25-BCE13E29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3575676"/>
              </p:ext>
            </p:extLst>
          </p:nvPr>
        </p:nvGraphicFramePr>
        <p:xfrm>
          <a:off x="7682523" y="2048281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140725454247936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12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r>
                        <a:rPr lang="en-GB" b="1" dirty="0">
                          <a:solidFill>
                            <a:srgbClr val="C00000"/>
                          </a:solidFill>
                        </a:rPr>
                        <a:t>“SUTD”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2" name="Table 10">
            <a:extLst>
              <a:ext uri="{FF2B5EF4-FFF2-40B4-BE49-F238E27FC236}">
                <a16:creationId xmlns:a16="http://schemas.microsoft.com/office/drawing/2014/main" id="{BFC39889-5E84-48E3-B60E-13D851185B55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3763758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140725454247872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graphicFrame>
        <p:nvGraphicFramePr>
          <p:cNvPr id="13" name="Table 10">
            <a:extLst>
              <a:ext uri="{FF2B5EF4-FFF2-40B4-BE49-F238E27FC236}">
                <a16:creationId xmlns:a16="http://schemas.microsoft.com/office/drawing/2014/main" id="{E30868F0-1629-479B-97BD-DB5970EE9C93}"/>
              </a:ext>
            </a:extLst>
          </p:cNvPr>
          <p:cNvGraphicFramePr>
            <a:graphicFrameLocks noGrp="1"/>
          </p:cNvGraphicFramePr>
          <p:nvPr/>
        </p:nvGraphicFramePr>
        <p:xfrm>
          <a:off x="7682523" y="5479235"/>
          <a:ext cx="4376616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88308">
                  <a:extLst>
                    <a:ext uri="{9D8B030D-6E8A-4147-A177-3AD203B41FA5}">
                      <a16:colId xmlns:a16="http://schemas.microsoft.com/office/drawing/2014/main" val="139457299"/>
                    </a:ext>
                  </a:extLst>
                </a:gridCol>
                <a:gridCol w="2188308">
                  <a:extLst>
                    <a:ext uri="{9D8B030D-6E8A-4147-A177-3AD203B41FA5}">
                      <a16:colId xmlns:a16="http://schemas.microsoft.com/office/drawing/2014/main" val="2263908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Address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0" dirty="0">
                          <a:solidFill>
                            <a:srgbClr val="7030A0"/>
                          </a:solidFill>
                        </a:rPr>
                        <a:t>140725454248096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0094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9896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Next Address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7030A0"/>
                          </a:solidFill>
                        </a:rPr>
                        <a:t>End of list</a:t>
                      </a:r>
                      <a:endParaRPr lang="en-GB" dirty="0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0680140"/>
                  </a:ext>
                </a:extLst>
              </a:tr>
            </a:tbl>
          </a:graphicData>
        </a:graphic>
      </p:graphicFrame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A62C10F-41BB-4FB2-B649-2C4D09080E59}"/>
              </a:ext>
            </a:extLst>
          </p:cNvPr>
          <p:cNvCxnSpPr>
            <a:cxnSpLocks/>
          </p:cNvCxnSpPr>
          <p:nvPr/>
        </p:nvCxnSpPr>
        <p:spPr>
          <a:xfrm>
            <a:off x="10949354" y="3160801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FAC9D75-F76F-43D1-B829-7F2D8C0FD8E3}"/>
              </a:ext>
            </a:extLst>
          </p:cNvPr>
          <p:cNvCxnSpPr>
            <a:cxnSpLocks/>
          </p:cNvCxnSpPr>
          <p:nvPr/>
        </p:nvCxnSpPr>
        <p:spPr>
          <a:xfrm>
            <a:off x="10961077" y="4876278"/>
            <a:ext cx="0" cy="602957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590155D-6390-45FD-9341-70B70D1193DA}"/>
              </a:ext>
            </a:extLst>
          </p:cNvPr>
          <p:cNvSpPr txBox="1"/>
          <p:nvPr/>
        </p:nvSpPr>
        <p:spPr>
          <a:xfrm rot="16200000">
            <a:off x="6653434" y="2189043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list1[0]</a:t>
            </a:r>
            <a:br>
              <a:rPr lang="en-US" sz="2400" b="1" dirty="0"/>
            </a:br>
            <a:r>
              <a:rPr lang="en-US" sz="2400" b="1" dirty="0"/>
              <a:t>list2[0]</a:t>
            </a:r>
            <a:endParaRPr lang="en-GB" sz="24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02F914-40EE-4128-A5B2-5D1CEB736FF5}"/>
              </a:ext>
            </a:extLst>
          </p:cNvPr>
          <p:cNvSpPr txBox="1"/>
          <p:nvPr/>
        </p:nvSpPr>
        <p:spPr>
          <a:xfrm rot="16200000">
            <a:off x="6653435" y="3904519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list1[1]</a:t>
            </a:r>
          </a:p>
          <a:p>
            <a:pPr algn="ctr"/>
            <a:r>
              <a:rPr lang="en-US" sz="2400" b="1" dirty="0"/>
              <a:t>list2[1]</a:t>
            </a:r>
            <a:endParaRPr lang="en-GB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F485E8-4816-430B-B274-6C0E81A9CB3D}"/>
              </a:ext>
            </a:extLst>
          </p:cNvPr>
          <p:cNvSpPr txBox="1"/>
          <p:nvPr/>
        </p:nvSpPr>
        <p:spPr>
          <a:xfrm rot="16200000">
            <a:off x="6653434" y="5619994"/>
            <a:ext cx="11125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list1[2]</a:t>
            </a:r>
          </a:p>
          <a:p>
            <a:pPr algn="ctr"/>
            <a:r>
              <a:rPr lang="en-US" sz="2400" b="1" dirty="0"/>
              <a:t>list2[2]</a:t>
            </a:r>
            <a:endParaRPr lang="en-GB" sz="2400" b="1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7951557-C5BB-4417-82E3-36369FFFA965}"/>
              </a:ext>
            </a:extLst>
          </p:cNvPr>
          <p:cNvSpPr/>
          <p:nvPr/>
        </p:nvSpPr>
        <p:spPr>
          <a:xfrm>
            <a:off x="6705600" y="1953846"/>
            <a:ext cx="5416062" cy="475956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5" name="Table 7">
            <a:extLst>
              <a:ext uri="{FF2B5EF4-FFF2-40B4-BE49-F238E27FC236}">
                <a16:creationId xmlns:a16="http://schemas.microsoft.com/office/drawing/2014/main" id="{D3F6C3F1-1A3B-4B1A-86EF-E4C5696AFA8E}"/>
              </a:ext>
            </a:extLst>
          </p:cNvPr>
          <p:cNvGraphicFramePr>
            <a:graphicFrameLocks noGrp="1"/>
          </p:cNvGraphicFramePr>
          <p:nvPr/>
        </p:nvGraphicFramePr>
        <p:xfrm>
          <a:off x="425937" y="5107740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list1, list2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1769354632448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/>
                          </a:solidFill>
                        </a:rPr>
                        <a:t>List value</a:t>
                      </a:r>
                      <a:endParaRPr lang="en-GB" b="1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BBE791-9B1F-468F-B09F-89C026313967}"/>
              </a:ext>
            </a:extLst>
          </p:cNvPr>
          <p:cNvCxnSpPr>
            <a:cxnSpLocks/>
          </p:cNvCxnSpPr>
          <p:nvPr/>
        </p:nvCxnSpPr>
        <p:spPr>
          <a:xfrm>
            <a:off x="1609969" y="6035492"/>
            <a:ext cx="96129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68EFC5E-987A-4A48-8F4A-7ACC59728D2D}"/>
              </a:ext>
            </a:extLst>
          </p:cNvPr>
          <p:cNvCxnSpPr>
            <a:endCxn id="18" idx="0"/>
          </p:cNvCxnSpPr>
          <p:nvPr/>
        </p:nvCxnSpPr>
        <p:spPr>
          <a:xfrm>
            <a:off x="6486769" y="2604541"/>
            <a:ext cx="307426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85C0232-21AD-4DA2-B460-977207CF3BBC}"/>
              </a:ext>
            </a:extLst>
          </p:cNvPr>
          <p:cNvCxnSpPr>
            <a:cxnSpLocks/>
          </p:cNvCxnSpPr>
          <p:nvPr/>
        </p:nvCxnSpPr>
        <p:spPr>
          <a:xfrm>
            <a:off x="6486769" y="2604541"/>
            <a:ext cx="0" cy="3430951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8FFC27-DE88-4CFC-B88C-34EFB7960863}"/>
              </a:ext>
            </a:extLst>
          </p:cNvPr>
          <p:cNvCxnSpPr>
            <a:cxnSpLocks/>
          </p:cNvCxnSpPr>
          <p:nvPr/>
        </p:nvCxnSpPr>
        <p:spPr>
          <a:xfrm>
            <a:off x="5811716" y="6035492"/>
            <a:ext cx="691036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94978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35616"/>
          <a:stretch/>
        </p:blipFill>
        <p:spPr>
          <a:xfrm>
            <a:off x="7823201" y="470715"/>
            <a:ext cx="4196860" cy="396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8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CE7D4-6F7B-4A48-9CFF-34045CA98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 of a list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18A41-58DD-4BF3-9447-0978969B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380161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changing list1[0] changes list1 values, but also changes list2.</a:t>
            </a:r>
          </a:p>
          <a:p>
            <a:r>
              <a:rPr lang="en-US" b="1" dirty="0"/>
              <a:t>Shallow copy: </a:t>
            </a:r>
            <a:r>
              <a:rPr lang="en-US" dirty="0"/>
              <a:t>list1[:] makes list2 a shallow copy of list1. By doing so, list2 will be saved to its own location of memory.</a:t>
            </a:r>
          </a:p>
          <a:p>
            <a:r>
              <a:rPr lang="en-US" dirty="0"/>
              <a:t>Changing a value in list1, with list1[index] = …, no longer affects list2.</a:t>
            </a:r>
          </a:p>
          <a:p>
            <a:r>
              <a:rPr lang="en-US" b="1" dirty="0"/>
              <a:t>Note: </a:t>
            </a:r>
            <a:r>
              <a:rPr lang="en-US" dirty="0"/>
              <a:t>you can also use the copy</a:t>
            </a:r>
            <a:r>
              <a:rPr lang="en-US"/>
              <a:t>() method.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690D9-D779-491B-B2E5-9620CF959B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8975" r="34872" b="20820"/>
          <a:stretch/>
        </p:blipFill>
        <p:spPr>
          <a:xfrm>
            <a:off x="7823201" y="470714"/>
            <a:ext cx="4196860" cy="627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01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copy: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Note: </a:t>
            </a:r>
            <a:r>
              <a:rPr lang="en-US" dirty="0"/>
              <a:t>if an element of a list is a list (case of lists of lists), then the shallow copy will not copy the </a:t>
            </a:r>
            <a:r>
              <a:rPr lang="en-US" dirty="0" err="1"/>
              <a:t>sublists</a:t>
            </a:r>
            <a:r>
              <a:rPr lang="en-US" dirty="0"/>
              <a:t> to different locations of memory.</a:t>
            </a:r>
          </a:p>
          <a:p>
            <a:r>
              <a:rPr lang="en-US" b="1" dirty="0"/>
              <a:t>Problem: </a:t>
            </a:r>
            <a:r>
              <a:rPr lang="en-US" dirty="0"/>
              <a:t>changing a </a:t>
            </a:r>
            <a:r>
              <a:rPr lang="en-US" dirty="0" err="1"/>
              <a:t>sublist</a:t>
            </a:r>
            <a:r>
              <a:rPr lang="en-US" dirty="0"/>
              <a:t> element then affects both lists, even though these lists are shallow copies of each other.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F7A63-3FE5-4629-9F14-C19BD7C8F8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6051" r="33013" b="26359"/>
          <a:stretch/>
        </p:blipFill>
        <p:spPr>
          <a:xfrm>
            <a:off x="6932246" y="175501"/>
            <a:ext cx="4579816" cy="668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23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Session3 – W4S3)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 dirty="0"/>
              <a:t>Mini-project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3C23C-5797-47E3-A311-DB319A117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copy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F883-CB4E-4F07-A48F-EC9739EF31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make a </a:t>
            </a:r>
            <a:r>
              <a:rPr lang="en-US" b="1" dirty="0"/>
              <a:t>deep copy</a:t>
            </a:r>
            <a:r>
              <a:rPr lang="en-US" dirty="0"/>
              <a:t>, using the Python built-in </a:t>
            </a:r>
            <a:r>
              <a:rPr lang="en-US" b="1" dirty="0"/>
              <a:t>copy</a:t>
            </a:r>
            <a:r>
              <a:rPr lang="en-US" dirty="0"/>
              <a:t> library.</a:t>
            </a:r>
          </a:p>
          <a:p>
            <a:endParaRPr lang="en-US" dirty="0"/>
          </a:p>
          <a:p>
            <a:r>
              <a:rPr lang="en-US" dirty="0"/>
              <a:t>A deep copy forces Python to make sure </a:t>
            </a:r>
            <a:r>
              <a:rPr lang="en-US" b="1" dirty="0"/>
              <a:t>all elements and sub-elements</a:t>
            </a:r>
            <a:r>
              <a:rPr lang="en-US" dirty="0"/>
              <a:t> are assigned to different locations in memory.</a:t>
            </a:r>
            <a:endParaRPr lang="en-GB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F03F63-9A38-47F2-8BF5-2C8841643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31558" r="31026" b="15488"/>
          <a:stretch/>
        </p:blipFill>
        <p:spPr>
          <a:xfrm>
            <a:off x="6754443" y="15630"/>
            <a:ext cx="4953000" cy="680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40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</a:t>
            </a:r>
            <a:r>
              <a:rPr lang="en-US"/>
              <a:t>advice #10</a:t>
            </a:r>
            <a:endParaRPr lang="en-US" dirty="0"/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9"/>
            <a:ext cx="5181600" cy="4522542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#10: Keep the aliasing, shallow and deep copies concepts in mind for now.</a:t>
            </a:r>
          </a:p>
          <a:p>
            <a:pPr marL="0" indent="0">
              <a:buNone/>
            </a:pPr>
            <a:r>
              <a:rPr lang="en-US" sz="2400" dirty="0"/>
              <a:t>If you find that modifying a list object ends up unexpectedly changing another, then you might have an aliasing or shallow copy problem.</a:t>
            </a:r>
          </a:p>
          <a:p>
            <a:pPr marL="0" indent="0">
              <a:buNone/>
            </a:pPr>
            <a:r>
              <a:rPr lang="en-US" sz="2400" b="1" dirty="0"/>
              <a:t>When in doubt, make a deep copy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r>
              <a:rPr lang="en-US" sz="2400" dirty="0"/>
              <a:t>For now, do not worry about understanding all these memory concepts, these will be covered in another advanced course!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508507-92CA-4B78-A04D-18C8F72EE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</a:t>
            </a:r>
            <a:r>
              <a:rPr lang="en-US" dirty="0" err="1"/>
              <a:t>numpy</a:t>
            </a:r>
            <a:r>
              <a:rPr lang="en-US" dirty="0"/>
              <a:t> library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7E3900-07A7-4384-B473-8AD8D47D5D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9637"/>
          </a:xfrm>
        </p:spPr>
        <p:txBody>
          <a:bodyPr>
            <a:normAutofit/>
          </a:bodyPr>
          <a:lstStyle/>
          <a:p>
            <a:r>
              <a:rPr lang="en-US" b="1" dirty="0" err="1"/>
              <a:t>Numpy</a:t>
            </a:r>
            <a:r>
              <a:rPr lang="en-US" dirty="0"/>
              <a:t> is one of the most common (if not the most popular) </a:t>
            </a:r>
            <a:r>
              <a:rPr lang="en-US" b="1" dirty="0"/>
              <a:t>libraries</a:t>
            </a:r>
            <a:r>
              <a:rPr lang="en-US" dirty="0"/>
              <a:t> in Python.</a:t>
            </a:r>
          </a:p>
          <a:p>
            <a:endParaRPr lang="en-US" dirty="0"/>
          </a:p>
          <a:p>
            <a:r>
              <a:rPr lang="en-US" dirty="0"/>
              <a:t>Used for many applications: computing, modelling, data science, astrophysics, etc.</a:t>
            </a:r>
          </a:p>
          <a:p>
            <a:r>
              <a:rPr lang="en-US" b="1" dirty="0"/>
              <a:t>Linear</a:t>
            </a:r>
            <a:r>
              <a:rPr lang="en-US" dirty="0"/>
              <a:t> </a:t>
            </a:r>
            <a:r>
              <a:rPr lang="en-US" b="1" dirty="0"/>
              <a:t>algebra</a:t>
            </a:r>
            <a:r>
              <a:rPr lang="en-US" dirty="0"/>
              <a:t> (one of the main concepts of math with many applications in computing)</a:t>
            </a:r>
            <a:endParaRPr lang="en-GB" b="1" dirty="0"/>
          </a:p>
        </p:txBody>
      </p:sp>
      <p:pic>
        <p:nvPicPr>
          <p:cNvPr id="8" name="Picture 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B8281298-4583-4E54-BE0B-EBAE62FF0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71" y="777728"/>
            <a:ext cx="3170364" cy="12549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2B461-1EF3-490E-A95D-F182790A2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173" t="31755" r="31582" b="27592"/>
          <a:stretch/>
        </p:blipFill>
        <p:spPr>
          <a:xfrm>
            <a:off x="7617870" y="2374639"/>
            <a:ext cx="4226767" cy="438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25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5022F-72B3-4F58-861A-7A7461F1B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new type of objects: </a:t>
            </a:r>
            <a:r>
              <a:rPr lang="en-US" dirty="0" err="1"/>
              <a:t>Numpy</a:t>
            </a:r>
            <a:r>
              <a:rPr lang="en-US" dirty="0"/>
              <a:t>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CFC477-19EC-4575-9551-1013792B1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fr-FR" b="1" dirty="0" err="1"/>
              <a:t>Numpy</a:t>
            </a:r>
            <a:r>
              <a:rPr lang="fr-FR" b="1" dirty="0"/>
              <a:t> </a:t>
            </a:r>
            <a:r>
              <a:rPr lang="fr-FR" b="1" dirty="0" err="1"/>
              <a:t>arrays</a:t>
            </a:r>
            <a:r>
              <a:rPr lang="fr-FR" b="1" dirty="0"/>
              <a:t> </a:t>
            </a:r>
            <a:r>
              <a:rPr lang="fr-FR" dirty="0"/>
              <a:t>are </a:t>
            </a:r>
            <a:r>
              <a:rPr lang="fr-FR" dirty="0" err="1"/>
              <a:t>objects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b="1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Typically</a:t>
            </a:r>
            <a:r>
              <a:rPr lang="fr-FR" dirty="0"/>
              <a:t> </a:t>
            </a:r>
            <a:r>
              <a:rPr lang="fr-FR" dirty="0" err="1"/>
              <a:t>used</a:t>
            </a:r>
            <a:r>
              <a:rPr lang="fr-FR" dirty="0"/>
              <a:t> to </a:t>
            </a:r>
            <a:r>
              <a:rPr lang="fr-FR" dirty="0" err="1"/>
              <a:t>describe</a:t>
            </a:r>
            <a:r>
              <a:rPr lang="fr-FR" dirty="0"/>
              <a:t> </a:t>
            </a:r>
            <a:r>
              <a:rPr lang="fr-FR" b="1" dirty="0"/>
              <a:t>matrices</a:t>
            </a:r>
            <a:r>
              <a:rPr lang="fr-FR" dirty="0"/>
              <a:t> and </a:t>
            </a:r>
            <a:r>
              <a:rPr lang="fr-FR" b="1" dirty="0" err="1"/>
              <a:t>vectors</a:t>
            </a:r>
            <a:r>
              <a:rPr lang="fr-FR" b="1" dirty="0"/>
              <a:t>,</a:t>
            </a:r>
            <a:endParaRPr lang="fr-FR" dirty="0"/>
          </a:p>
          <a:p>
            <a:pPr lvl="1"/>
            <a:r>
              <a:rPr lang="fr-FR" dirty="0"/>
              <a:t>Or </a:t>
            </a:r>
            <a:r>
              <a:rPr lang="fr-FR" b="1" dirty="0"/>
              <a:t>tables</a:t>
            </a:r>
            <a:r>
              <a:rPr lang="fr-FR" dirty="0"/>
              <a:t> of data.</a:t>
            </a:r>
          </a:p>
          <a:p>
            <a:r>
              <a:rPr lang="fr-FR" dirty="0"/>
              <a:t>The look </a:t>
            </a:r>
            <a:r>
              <a:rPr lang="fr-FR" dirty="0" err="1"/>
              <a:t>very</a:t>
            </a:r>
            <a:r>
              <a:rPr lang="fr-FR" dirty="0"/>
              <a:t> </a:t>
            </a:r>
            <a:r>
              <a:rPr lang="fr-FR" dirty="0" err="1"/>
              <a:t>similar</a:t>
            </a:r>
            <a:r>
              <a:rPr lang="fr-FR" dirty="0"/>
              <a:t> to (</a:t>
            </a:r>
            <a:r>
              <a:rPr lang="fr-FR" b="1" dirty="0" err="1"/>
              <a:t>nested</a:t>
            </a:r>
            <a:r>
              <a:rPr lang="fr-FR" b="1" dirty="0"/>
              <a:t> </a:t>
            </a:r>
            <a:r>
              <a:rPr lang="fr-FR" b="1" dirty="0" err="1"/>
              <a:t>lists</a:t>
            </a:r>
            <a:r>
              <a:rPr lang="fr-FR" b="1" dirty="0"/>
              <a:t> of) </a:t>
            </a:r>
            <a:r>
              <a:rPr lang="fr-FR" b="1" dirty="0" err="1"/>
              <a:t>lists</a:t>
            </a:r>
            <a:r>
              <a:rPr lang="fr-FR" dirty="0"/>
              <a:t>, </a:t>
            </a:r>
            <a:r>
              <a:rPr lang="fr-FR" dirty="0" err="1"/>
              <a:t>which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have </a:t>
            </a:r>
            <a:r>
              <a:rPr lang="fr-FR" dirty="0" err="1"/>
              <a:t>used</a:t>
            </a:r>
            <a:r>
              <a:rPr lang="fr-FR" dirty="0"/>
              <a:t> </a:t>
            </a:r>
            <a:r>
              <a:rPr lang="fr-FR" dirty="0" err="1"/>
              <a:t>earlier</a:t>
            </a:r>
            <a:r>
              <a:rPr lang="fr-FR" dirty="0"/>
              <a:t> for </a:t>
            </a:r>
            <a:r>
              <a:rPr lang="fr-FR" dirty="0" err="1"/>
              <a:t>many</a:t>
            </a:r>
            <a:r>
              <a:rPr lang="fr-FR" dirty="0"/>
              <a:t> applications.</a:t>
            </a:r>
          </a:p>
          <a:p>
            <a:r>
              <a:rPr lang="fr-FR" dirty="0"/>
              <a:t>The </a:t>
            </a:r>
            <a:r>
              <a:rPr lang="fr-FR" dirty="0" err="1"/>
              <a:t>Numpy</a:t>
            </a:r>
            <a:r>
              <a:rPr lang="fr-FR" dirty="0"/>
              <a:t> </a:t>
            </a:r>
            <a:r>
              <a:rPr lang="fr-FR" dirty="0" err="1"/>
              <a:t>library</a:t>
            </a:r>
            <a:r>
              <a:rPr lang="fr-FR" dirty="0"/>
              <a:t>, </a:t>
            </a:r>
            <a:r>
              <a:rPr lang="fr-FR" dirty="0" err="1"/>
              <a:t>however</a:t>
            </a:r>
            <a:r>
              <a:rPr lang="fr-FR" dirty="0"/>
              <a:t>, </a:t>
            </a:r>
            <a:r>
              <a:rPr lang="fr-FR" dirty="0" err="1"/>
              <a:t>comes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additional</a:t>
            </a:r>
            <a:r>
              <a:rPr lang="fr-FR" dirty="0"/>
              <a:t> </a:t>
            </a:r>
            <a:r>
              <a:rPr lang="fr-FR" dirty="0" err="1"/>
              <a:t>functions</a:t>
            </a:r>
            <a:r>
              <a:rPr lang="fr-FR" dirty="0"/>
              <a:t> and </a:t>
            </a:r>
            <a:r>
              <a:rPr lang="fr-FR" dirty="0" err="1"/>
              <a:t>methods</a:t>
            </a:r>
            <a:r>
              <a:rPr lang="fr-FR" dirty="0"/>
              <a:t>.</a:t>
            </a:r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DD1394-A3AE-4402-B00B-8A2FB5575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23" t="26462" r="31346" b="35589"/>
          <a:stretch/>
        </p:blipFill>
        <p:spPr>
          <a:xfrm>
            <a:off x="6848232" y="1690688"/>
            <a:ext cx="4843584" cy="48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47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Length, size, shape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have a length, which can be checked with </a:t>
            </a:r>
            <a:r>
              <a:rPr lang="en-US" b="1" dirty="0" err="1">
                <a:solidFill>
                  <a:srgbClr val="00B050"/>
                </a:solidFill>
              </a:rPr>
              <a:t>len</a:t>
            </a:r>
            <a:r>
              <a:rPr lang="en-US" b="1" dirty="0"/>
              <a:t>()</a:t>
            </a:r>
            <a:r>
              <a:rPr lang="en-US" dirty="0"/>
              <a:t>.</a:t>
            </a:r>
          </a:p>
          <a:p>
            <a:r>
              <a:rPr lang="en-US" dirty="0"/>
              <a:t>The also have a </a:t>
            </a:r>
            <a:r>
              <a:rPr lang="en-US" b="1" dirty="0">
                <a:solidFill>
                  <a:srgbClr val="00B050"/>
                </a:solidFill>
              </a:rPr>
              <a:t>shape</a:t>
            </a:r>
            <a:r>
              <a:rPr lang="en-US" dirty="0"/>
              <a:t> and a </a:t>
            </a:r>
            <a:r>
              <a:rPr lang="en-US" b="1" dirty="0">
                <a:solidFill>
                  <a:srgbClr val="00B050"/>
                </a:solidFill>
              </a:rPr>
              <a:t>size</a:t>
            </a:r>
            <a:r>
              <a:rPr lang="en-US" dirty="0"/>
              <a:t> </a:t>
            </a:r>
            <a:r>
              <a:rPr lang="en-US" b="1" dirty="0"/>
              <a:t>attribute</a:t>
            </a:r>
            <a:r>
              <a:rPr lang="en-US" dirty="0"/>
              <a:t>, which give additional information, in the case of arrays with more than 1D.</a:t>
            </a:r>
          </a:p>
          <a:p>
            <a:r>
              <a:rPr lang="en-US" b="1" dirty="0"/>
              <a:t>Attribute: “sub-variable” </a:t>
            </a:r>
            <a:r>
              <a:rPr lang="en-US" dirty="0"/>
              <a:t>of an object; applies to an object using the 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 operator. </a:t>
            </a:r>
            <a:r>
              <a:rPr lang="en-GB" dirty="0"/>
              <a:t>(Object-oriented concept, not covered yet)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C5DCD6-F379-4C94-BD01-E6CAB6BC69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2820" r="29423" b="23487"/>
          <a:stretch/>
        </p:blipFill>
        <p:spPr>
          <a:xfrm>
            <a:off x="6564922" y="1031631"/>
            <a:ext cx="5416062" cy="536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07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A0764-5A94-49A4-A52D-01535C5F6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an array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AC419-9391-4281-9D50-8EE27549F3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Just like lists, the </a:t>
            </a:r>
            <a:r>
              <a:rPr lang="en-US" dirty="0" err="1"/>
              <a:t>Numpy</a:t>
            </a:r>
            <a:r>
              <a:rPr lang="en-US" dirty="0"/>
              <a:t> arrays are indexed and their element can be accessed with </a:t>
            </a:r>
            <a:r>
              <a:rPr lang="en-US" b="1" dirty="0">
                <a:solidFill>
                  <a:srgbClr val="00B050"/>
                </a:solidFill>
              </a:rPr>
              <a:t>[]</a:t>
            </a:r>
            <a:r>
              <a:rPr lang="en-US" dirty="0"/>
              <a:t>.</a:t>
            </a:r>
          </a:p>
          <a:p>
            <a:r>
              <a:rPr lang="en-US" dirty="0"/>
              <a:t>You can equivalently use the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i,j</a:t>
            </a:r>
            <a:r>
              <a:rPr lang="en-US" b="1" dirty="0">
                <a:solidFill>
                  <a:srgbClr val="00B050"/>
                </a:solidFill>
              </a:rPr>
              <a:t>]</a:t>
            </a:r>
            <a:r>
              <a:rPr lang="en-US" dirty="0"/>
              <a:t> and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][j] </a:t>
            </a:r>
            <a:r>
              <a:rPr lang="en-US" dirty="0"/>
              <a:t>notations on arrays.</a:t>
            </a:r>
          </a:p>
          <a:p>
            <a:r>
              <a:rPr lang="en-US" dirty="0"/>
              <a:t>Replacing an index with a colon symbol </a:t>
            </a:r>
            <a:r>
              <a:rPr lang="en-US" b="1" dirty="0">
                <a:solidFill>
                  <a:srgbClr val="00B050"/>
                </a:solidFill>
              </a:rPr>
              <a:t>:</a:t>
            </a:r>
            <a:r>
              <a:rPr lang="en-US" dirty="0"/>
              <a:t>, means “take all”.</a:t>
            </a:r>
          </a:p>
          <a:p>
            <a:r>
              <a:rPr lang="en-US" dirty="0"/>
              <a:t>For instance, </a:t>
            </a:r>
            <a:r>
              <a:rPr lang="en-US" b="1" dirty="0">
                <a:solidFill>
                  <a:srgbClr val="00B050"/>
                </a:solidFill>
              </a:rPr>
              <a:t>[:, j] </a:t>
            </a:r>
            <a:r>
              <a:rPr lang="en-US" dirty="0"/>
              <a:t>means </a:t>
            </a:r>
            <a:r>
              <a:rPr lang="en-US" b="1" dirty="0"/>
              <a:t>all elements in column j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whereas </a:t>
            </a:r>
            <a:r>
              <a:rPr lang="en-US" b="1" dirty="0">
                <a:solidFill>
                  <a:srgbClr val="00B050"/>
                </a:solidFill>
              </a:rPr>
              <a:t>[</a:t>
            </a:r>
            <a:r>
              <a:rPr lang="en-US" b="1" dirty="0" err="1">
                <a:solidFill>
                  <a:srgbClr val="00B050"/>
                </a:solidFill>
              </a:rPr>
              <a:t>i</a:t>
            </a:r>
            <a:r>
              <a:rPr lang="en-US" b="1" dirty="0">
                <a:solidFill>
                  <a:srgbClr val="00B050"/>
                </a:solidFill>
              </a:rPr>
              <a:t>, :] </a:t>
            </a:r>
            <a:r>
              <a:rPr lang="en-US" dirty="0"/>
              <a:t>means </a:t>
            </a:r>
            <a:r>
              <a:rPr lang="en-US" b="1" dirty="0"/>
              <a:t>all elements in row </a:t>
            </a:r>
            <a:r>
              <a:rPr lang="en-US" b="1" dirty="0" err="1"/>
              <a:t>i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96040F-8045-42F2-8946-A248235B72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63" t="22204" r="29438" b="20734"/>
          <a:stretch/>
        </p:blipFill>
        <p:spPr>
          <a:xfrm>
            <a:off x="6578080" y="32689"/>
            <a:ext cx="5181600" cy="674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77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0E6D-30CE-4551-800B-CB2274357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Traversing an array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C8D5A-3437-48A7-AEDF-5F27C62442A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</a:t>
            </a:r>
            <a:r>
              <a:rPr lang="en-US" b="1" dirty="0"/>
              <a:t>lists</a:t>
            </a:r>
            <a:r>
              <a:rPr lang="en-US" dirty="0"/>
              <a:t>, we can traverse a </a:t>
            </a:r>
            <a:r>
              <a:rPr lang="en-US" dirty="0" err="1"/>
              <a:t>Numpy</a:t>
            </a:r>
            <a:r>
              <a:rPr lang="en-US" dirty="0"/>
              <a:t> array, in an element-wise manner, using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F89D25-A951-4484-BD38-DA36E3A550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09" t="27102" r="30893" b="51246"/>
          <a:stretch/>
        </p:blipFill>
        <p:spPr>
          <a:xfrm>
            <a:off x="772620" y="3429000"/>
            <a:ext cx="6085379" cy="3321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A05854-FE31-4176-A25D-05B84FA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1" t="22154" r="81090" b="42154"/>
          <a:stretch/>
        </p:blipFill>
        <p:spPr>
          <a:xfrm>
            <a:off x="7408507" y="557659"/>
            <a:ext cx="4618653" cy="599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06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6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44263"/>
          <a:stretch/>
        </p:blipFill>
        <p:spPr>
          <a:xfrm>
            <a:off x="6875583" y="1825626"/>
            <a:ext cx="4644293" cy="2730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73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E3FF-DDD8-4819-AA4D-420A590F5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8561D8-84F7-45A1-A5BE-1CB93EB58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010944"/>
          </a:xfrm>
        </p:spPr>
        <p:txBody>
          <a:bodyPr>
            <a:normAutofit/>
          </a:bodyPr>
          <a:lstStyle/>
          <a:p>
            <a:r>
              <a:rPr lang="en-US" b="1" dirty="0"/>
              <a:t>The</a:t>
            </a:r>
            <a:r>
              <a:rPr lang="en-US" b="1" dirty="0">
                <a:solidFill>
                  <a:srgbClr val="00B050"/>
                </a:solidFill>
              </a:rPr>
              <a:t> +</a:t>
            </a:r>
            <a:r>
              <a:rPr lang="en-US" dirty="0"/>
              <a:t> </a:t>
            </a:r>
            <a:r>
              <a:rPr lang="en-US" b="1" dirty="0"/>
              <a:t>operator on lists</a:t>
            </a:r>
            <a:r>
              <a:rPr lang="en-US" dirty="0"/>
              <a:t>: On lists,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concatenate</a:t>
            </a:r>
            <a:r>
              <a:rPr lang="en-US" dirty="0"/>
              <a:t> both lists into a new one.</a:t>
            </a:r>
          </a:p>
          <a:p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b="1" dirty="0"/>
              <a:t> operator on </a:t>
            </a:r>
            <a:r>
              <a:rPr lang="en-US" b="1" dirty="0" err="1"/>
              <a:t>Numpy</a:t>
            </a:r>
            <a:r>
              <a:rPr lang="en-US" b="1" dirty="0"/>
              <a:t> arrays – (vector sum): </a:t>
            </a:r>
            <a:r>
              <a:rPr lang="en-US" dirty="0"/>
              <a:t>On </a:t>
            </a:r>
            <a:r>
              <a:rPr lang="en-US" dirty="0" err="1"/>
              <a:t>Numpy</a:t>
            </a:r>
            <a:r>
              <a:rPr lang="en-US" dirty="0"/>
              <a:t> arrays, however,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will </a:t>
            </a:r>
            <a:r>
              <a:rPr lang="en-US" b="1" u="sng" dirty="0"/>
              <a:t>sum</a:t>
            </a:r>
            <a:r>
              <a:rPr lang="en-US" dirty="0"/>
              <a:t> the elements of both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r>
              <a:rPr lang="en-US" b="1" dirty="0"/>
              <a:t>Broadcasting: </a:t>
            </a:r>
            <a:r>
              <a:rPr lang="en-US" dirty="0"/>
              <a:t>If summed with a number instead, the elements in the </a:t>
            </a:r>
            <a:r>
              <a:rPr lang="en-US" dirty="0" err="1"/>
              <a:t>Numpy</a:t>
            </a:r>
            <a:r>
              <a:rPr lang="en-US" dirty="0"/>
              <a:t> array will each be incremented by the given value.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4C409-57C0-46C0-84FE-0849CA9501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42618" r="79748" b="45469"/>
          <a:stretch/>
        </p:blipFill>
        <p:spPr>
          <a:xfrm>
            <a:off x="6875584" y="144994"/>
            <a:ext cx="4478216" cy="16806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7FF0A8-2B88-4654-9F5F-B24CE9DB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32820" r="30961" b="25128"/>
          <a:stretch/>
        </p:blipFill>
        <p:spPr>
          <a:xfrm>
            <a:off x="6875583" y="1825625"/>
            <a:ext cx="4644293" cy="501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136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0163655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1221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C8CD8-7621-41B9-B19A-A8A012E98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Concatenation on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58700-30F0-4B63-89A4-C04113838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the </a:t>
            </a:r>
            <a:r>
              <a:rPr lang="en-US" b="1" dirty="0">
                <a:solidFill>
                  <a:srgbClr val="00B050"/>
                </a:solidFill>
              </a:rPr>
              <a:t>+</a:t>
            </a:r>
            <a:r>
              <a:rPr lang="en-US" dirty="0"/>
              <a:t> operator cannot be used for </a:t>
            </a:r>
            <a:r>
              <a:rPr lang="en-US" b="1" dirty="0"/>
              <a:t>concatenation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 comes with a </a:t>
            </a:r>
            <a:r>
              <a:rPr lang="en-US" b="1" dirty="0">
                <a:solidFill>
                  <a:srgbClr val="00B050"/>
                </a:solidFill>
              </a:rPr>
              <a:t>concatenate</a:t>
            </a:r>
            <a:r>
              <a:rPr lang="en-US" b="1" dirty="0"/>
              <a:t>() </a:t>
            </a:r>
            <a:r>
              <a:rPr lang="en-US" dirty="0"/>
              <a:t>function.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AFF129-B8FB-4471-8219-E7DBD59644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3487" r="26730" b="38667"/>
          <a:stretch/>
        </p:blipFill>
        <p:spPr>
          <a:xfrm>
            <a:off x="1004132" y="3237722"/>
            <a:ext cx="10105681" cy="34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979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on arrays</a:t>
                </a:r>
                <a:endParaRPr lang="en-GB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5B5C06-255C-448B-AA5C-E5FED5C217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 operator behaves as the </a:t>
                </a:r>
                <a:r>
                  <a:rPr lang="en-US" b="1" dirty="0">
                    <a:solidFill>
                      <a:srgbClr val="00B050"/>
                    </a:solidFill>
                  </a:rPr>
                  <a:t>+</a:t>
                </a:r>
                <a:r>
                  <a:rPr lang="en-US" dirty="0"/>
                  <a:t> operator on </a:t>
                </a:r>
                <a:r>
                  <a:rPr lang="en-US" dirty="0" err="1"/>
                  <a:t>Numpy</a:t>
                </a:r>
                <a:r>
                  <a:rPr lang="en-US" dirty="0"/>
                  <a:t> arrays.</a:t>
                </a:r>
              </a:p>
              <a:p>
                <a:r>
                  <a:rPr lang="en-US" dirty="0"/>
                  <a:t>It consists of an </a:t>
                </a:r>
                <a:r>
                  <a:rPr lang="en-US" b="1" dirty="0"/>
                  <a:t>element-wise multiplication </a:t>
                </a:r>
                <a:r>
                  <a:rPr lang="en-US" dirty="0"/>
                  <a:t>of the elements in arrays.</a:t>
                </a:r>
              </a:p>
              <a:p>
                <a:r>
                  <a:rPr lang="en-GB" b="1" dirty="0"/>
                  <a:t>Broadcasting: </a:t>
                </a:r>
                <a:r>
                  <a:rPr lang="en-GB" dirty="0"/>
                  <a:t>if a </a:t>
                </a:r>
                <a:r>
                  <a:rPr lang="en-GB" dirty="0" err="1"/>
                  <a:t>Numpy</a:t>
                </a:r>
                <a:r>
                  <a:rPr lang="en-GB" dirty="0"/>
                  <a:t> array is multiplied by a number, the number will multiply each element in the array.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2F444E-21FB-4AD4-B0D6-55CCFA174A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3"/>
                <a:stretch>
                  <a:fillRect l="-2118" t="-2241" r="-3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3BB01E3-8814-465F-8496-69A625ADC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795" t="29949" r="31282" b="35259"/>
          <a:stretch/>
        </p:blipFill>
        <p:spPr>
          <a:xfrm>
            <a:off x="6650891" y="1690688"/>
            <a:ext cx="5353539" cy="488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62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6EB9A-395F-4572-BEDB-45DADD2C2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functions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1014C-4283-4C55-B2E6-148C98649D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Additional </a:t>
            </a:r>
            <a:r>
              <a:rPr lang="en-US" dirty="0" err="1"/>
              <a:t>Numpy</a:t>
            </a:r>
            <a:r>
              <a:rPr lang="en-US" dirty="0"/>
              <a:t> functions</a:t>
            </a:r>
          </a:p>
          <a:p>
            <a:r>
              <a:rPr lang="en-US" b="1" dirty="0"/>
              <a:t>Min, max: </a:t>
            </a:r>
            <a:r>
              <a:rPr lang="en-US" dirty="0"/>
              <a:t>returns the minimal, resp. maximal, values in array.</a:t>
            </a:r>
          </a:p>
          <a:p>
            <a:r>
              <a:rPr lang="en-US" b="1" dirty="0" err="1"/>
              <a:t>Argmin</a:t>
            </a:r>
            <a:r>
              <a:rPr lang="en-US" b="1" dirty="0"/>
              <a:t>, argmax: </a:t>
            </a:r>
            <a:r>
              <a:rPr lang="en-US" dirty="0"/>
              <a:t>returns the index where the minimal, resp. maximal, values are.</a:t>
            </a:r>
          </a:p>
          <a:p>
            <a:r>
              <a:rPr lang="en-US" b="1" dirty="0"/>
              <a:t>Mean, median: </a:t>
            </a:r>
            <a:r>
              <a:rPr lang="en-US" dirty="0"/>
              <a:t>returns the mean, resp. median, value for a given array.</a:t>
            </a:r>
          </a:p>
          <a:p>
            <a:r>
              <a:rPr lang="en-US" b="1" dirty="0"/>
              <a:t>Sum: </a:t>
            </a:r>
            <a:r>
              <a:rPr lang="en-US" dirty="0"/>
              <a:t>sums all the elements in the array together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AD254-268D-429A-BE7D-96359B4770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28513" r="30448" b="17538"/>
          <a:stretch/>
        </p:blipFill>
        <p:spPr>
          <a:xfrm>
            <a:off x="6807199" y="109452"/>
            <a:ext cx="5048740" cy="66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6658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56DCD-EA1D-4BD4-8222-B06BB3582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Mathematical functions and constants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23F65-6417-47E0-82C7-16EB49E283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also contains</a:t>
            </a:r>
          </a:p>
          <a:p>
            <a:r>
              <a:rPr lang="en-US" dirty="0"/>
              <a:t>Many </a:t>
            </a:r>
            <a:r>
              <a:rPr lang="en-US" b="1" dirty="0"/>
              <a:t>mathematical functions </a:t>
            </a:r>
            <a:r>
              <a:rPr lang="en-US" dirty="0"/>
              <a:t>(cosine, sine, logarithm, exponential, etc.)</a:t>
            </a:r>
          </a:p>
          <a:p>
            <a:r>
              <a:rPr lang="en-US" dirty="0"/>
              <a:t>And many </a:t>
            </a:r>
            <a:r>
              <a:rPr lang="en-US" b="1" dirty="0"/>
              <a:t>mathematical constants </a:t>
            </a:r>
            <a:r>
              <a:rPr lang="en-US" dirty="0"/>
              <a:t>(pi, etc.)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EBB3E-568A-4ADD-B807-82AC5BD85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28718" r="36218" b="47077"/>
          <a:stretch/>
        </p:blipFill>
        <p:spPr>
          <a:xfrm>
            <a:off x="6895021" y="1690688"/>
            <a:ext cx="4374763" cy="473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91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A557A-7EA5-417C-BE14-D130D830F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Aliasing, Shallow and Deep copies in arrays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EA8A4-9114-4943-906D-3006687F33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 with lists, </a:t>
            </a:r>
            <a:r>
              <a:rPr lang="en-US" dirty="0" err="1"/>
              <a:t>Numpy</a:t>
            </a:r>
            <a:r>
              <a:rPr lang="en-US" dirty="0"/>
              <a:t> arrays are subject to the same issues about aliasing, shallow and deep copies.</a:t>
            </a:r>
          </a:p>
          <a:p>
            <a:endParaRPr lang="en-US" dirty="0"/>
          </a:p>
          <a:p>
            <a:r>
              <a:rPr lang="en-US" dirty="0"/>
              <a:t>If needed, use deep copies of the arrays.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93073-6A44-457E-8372-D78ED4389F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859" t="22973" r="28974" b="28821"/>
          <a:stretch/>
        </p:blipFill>
        <p:spPr>
          <a:xfrm>
            <a:off x="6516077" y="1576752"/>
            <a:ext cx="4837723" cy="514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098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CB5A7-EF57-48F6-9D3B-BBBC94505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so much more!</a:t>
            </a:r>
            <a:br>
              <a:rPr lang="en-US" dirty="0"/>
            </a:br>
            <a:r>
              <a:rPr lang="en-US" dirty="0"/>
              <a:t>RTFM!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AF91B-FF81-4212-A95E-8E0D3B34B5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 has </a:t>
            </a:r>
            <a:r>
              <a:rPr lang="en-US" b="1" dirty="0"/>
              <a:t>many more functions and tools </a:t>
            </a:r>
            <a:r>
              <a:rPr lang="en-US" dirty="0"/>
              <a:t>to offer!</a:t>
            </a:r>
          </a:p>
          <a:p>
            <a:r>
              <a:rPr lang="en-US" b="1" dirty="0"/>
              <a:t>Random functions </a:t>
            </a:r>
            <a:r>
              <a:rPr lang="en-US" dirty="0"/>
              <a:t>(to be covered in an upcoming</a:t>
            </a:r>
            <a:br>
              <a:rPr lang="en-US" dirty="0"/>
            </a:br>
            <a:r>
              <a:rPr lang="en-US" dirty="0"/>
              <a:t>session, if time allows?)</a:t>
            </a:r>
          </a:p>
          <a:p>
            <a:endParaRPr lang="en-US" dirty="0"/>
          </a:p>
          <a:p>
            <a:r>
              <a:rPr lang="en-US" dirty="0"/>
              <a:t>Learn more about </a:t>
            </a:r>
            <a:r>
              <a:rPr lang="en-US" dirty="0" err="1"/>
              <a:t>Numpy</a:t>
            </a:r>
            <a:r>
              <a:rPr lang="en-US" dirty="0"/>
              <a:t> (RTFM!) here: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https://numpy.org/doc/stable/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14BDD-EF9B-4262-B5E0-DA660C352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3025" r="25770" b="24103"/>
          <a:stretch/>
        </p:blipFill>
        <p:spPr>
          <a:xfrm>
            <a:off x="5831660" y="1609969"/>
            <a:ext cx="6219696" cy="477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9871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some </a:t>
            </a:r>
            <a:r>
              <a:rPr lang="en-US" b="1" dirty="0" err="1"/>
              <a:t>np.array</a:t>
            </a:r>
            <a:r>
              <a:rPr lang="en-US" b="1" dirty="0"/>
              <a:t> </a:t>
            </a:r>
            <a:r>
              <a:rPr lang="en-US" dirty="0"/>
              <a:t>variables, as shown below.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F0BF853-D4FE-3F63-776F-8BC760B2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57" y="3035938"/>
            <a:ext cx="11051562" cy="345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138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assume, that I have </a:t>
            </a:r>
            <a:r>
              <a:rPr lang="en-US" b="1" dirty="0"/>
              <a:t>grades</a:t>
            </a:r>
            <a:r>
              <a:rPr lang="en-US" dirty="0"/>
              <a:t> from my students listed in a </a:t>
            </a:r>
            <a:r>
              <a:rPr lang="en-US" b="1" dirty="0" err="1"/>
              <a:t>np.array</a:t>
            </a:r>
            <a:r>
              <a:rPr lang="en-US" dirty="0"/>
              <a:t>. </a:t>
            </a:r>
          </a:p>
          <a:p>
            <a:r>
              <a:rPr lang="en-US" dirty="0"/>
              <a:t>The first line contains the column labels (student name, some scores) and the other lines will consist of entries regarding some of the students.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Let us assume that, as a professor, I have decided to be lenient towards my students.</a:t>
            </a:r>
          </a:p>
          <a:p>
            <a:r>
              <a:rPr lang="en-US" dirty="0"/>
              <a:t>I realized that the midterm was a bit too difficult compared to last year.</a:t>
            </a:r>
          </a:p>
          <a:p>
            <a:r>
              <a:rPr lang="en-US" dirty="0"/>
              <a:t>To compensate for that, I would like to increase the scores of all students on the midterm by 50%.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98686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</p:spTree>
    <p:extLst>
      <p:ext uri="{BB962C8B-B14F-4D97-AF65-F5344CB8AC3E}">
        <p14:creationId xmlns:p14="http://schemas.microsoft.com/office/powerpoint/2010/main" val="8400257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E18430-AD23-4415-A695-25DA5940B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Activity 1 - Exam adjustments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9D8EF5-F54F-479B-A62E-4AADCDE991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grade_adjustment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</a:p>
          <a:p>
            <a:r>
              <a:rPr lang="en-US" dirty="0"/>
              <a:t>which</a:t>
            </a:r>
            <a:r>
              <a:rPr lang="en-US" b="1" dirty="0"/>
              <a:t> receives</a:t>
            </a:r>
            <a:r>
              <a:rPr lang="en-US" dirty="0"/>
              <a:t> a grades table, </a:t>
            </a:r>
            <a:r>
              <a:rPr lang="en-US" b="1" dirty="0" err="1"/>
              <a:t>grades_table</a:t>
            </a:r>
            <a:r>
              <a:rPr lang="en-US" dirty="0"/>
              <a:t>,</a:t>
            </a:r>
          </a:p>
          <a:p>
            <a:r>
              <a:rPr lang="en-US" b="1" dirty="0"/>
              <a:t>increases</a:t>
            </a:r>
            <a:r>
              <a:rPr lang="en-US" dirty="0"/>
              <a:t> the </a:t>
            </a:r>
            <a:r>
              <a:rPr lang="en-US" b="1" dirty="0"/>
              <a:t>scores</a:t>
            </a:r>
            <a:r>
              <a:rPr lang="en-US" dirty="0"/>
              <a:t> of all students on the </a:t>
            </a:r>
            <a:r>
              <a:rPr lang="en-US" b="1" dirty="0"/>
              <a:t>midterm</a:t>
            </a:r>
            <a:r>
              <a:rPr lang="en-US" dirty="0"/>
              <a:t> by </a:t>
            </a:r>
            <a:r>
              <a:rPr lang="en-US" b="1" dirty="0"/>
              <a:t>50%</a:t>
            </a:r>
            <a:r>
              <a:rPr lang="en-US" dirty="0"/>
              <a:t>,</a:t>
            </a:r>
          </a:p>
          <a:p>
            <a:r>
              <a:rPr lang="en-US" b="1" dirty="0"/>
              <a:t>re-calculates</a:t>
            </a:r>
            <a:r>
              <a:rPr lang="en-US" dirty="0"/>
              <a:t> the </a:t>
            </a:r>
            <a:r>
              <a:rPr lang="en-US" b="1" dirty="0"/>
              <a:t>average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 with the </a:t>
            </a:r>
            <a:r>
              <a:rPr lang="en-US" b="1" dirty="0"/>
              <a:t>new</a:t>
            </a:r>
            <a:r>
              <a:rPr lang="en-US" dirty="0"/>
              <a:t> </a:t>
            </a:r>
            <a:r>
              <a:rPr lang="en-US" b="1" dirty="0"/>
              <a:t>adjusted</a:t>
            </a:r>
            <a:r>
              <a:rPr lang="en-US" dirty="0"/>
              <a:t> </a:t>
            </a:r>
            <a:r>
              <a:rPr lang="en-US" b="1" dirty="0"/>
              <a:t>midterm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,</a:t>
            </a:r>
          </a:p>
          <a:p>
            <a:r>
              <a:rPr lang="en-US" dirty="0"/>
              <a:t>and then returns the </a:t>
            </a:r>
            <a:r>
              <a:rPr lang="en-US" b="1" dirty="0"/>
              <a:t>updated</a:t>
            </a:r>
            <a:r>
              <a:rPr lang="en-US" dirty="0"/>
              <a:t> </a:t>
            </a:r>
            <a:r>
              <a:rPr lang="en-US" b="1" dirty="0"/>
              <a:t>grades table</a:t>
            </a:r>
            <a:r>
              <a:rPr lang="en-US" dirty="0"/>
              <a:t> as its sole output.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94F15C-E909-499E-A37D-9B498BFEAF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Important note: </a:t>
            </a:r>
            <a:r>
              <a:rPr lang="en-US" dirty="0"/>
              <a:t>The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score</a:t>
            </a:r>
            <a:r>
              <a:rPr lang="en-US" dirty="0"/>
              <a:t> for the midterm exam is </a:t>
            </a:r>
            <a:r>
              <a:rPr lang="en-US" b="1" dirty="0"/>
              <a:t>capped</a:t>
            </a:r>
            <a:r>
              <a:rPr lang="en-US" dirty="0"/>
              <a:t> to </a:t>
            </a:r>
            <a:r>
              <a:rPr lang="en-US" b="1" dirty="0"/>
              <a:t>100</a:t>
            </a:r>
            <a:r>
              <a:rPr lang="en-US" dirty="0"/>
              <a:t>. This means that a student which scores 80 points on the midterm, will not obtain 120 points after the adjustment, but only 100.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807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1805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9031421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/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127136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78A286-4E90-4B7B-9BAF-833BC72F13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29738"/>
          </a:xfrm>
        </p:spPr>
        <p:txBody>
          <a:bodyPr>
            <a:normAutofit/>
          </a:bodyPr>
          <a:lstStyle/>
          <a:p>
            <a:r>
              <a:rPr lang="en-US" dirty="0"/>
              <a:t>The import procedure is used to </a:t>
            </a:r>
            <a:r>
              <a:rPr lang="en-US" b="1" dirty="0"/>
              <a:t>import functions defined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external</a:t>
            </a:r>
            <a:r>
              <a:rPr lang="en-US" dirty="0"/>
              <a:t> </a:t>
            </a:r>
            <a:r>
              <a:rPr lang="en-US" b="1" dirty="0"/>
              <a:t>.</a:t>
            </a:r>
            <a:r>
              <a:rPr lang="en-US" b="1" dirty="0" err="1"/>
              <a:t>py</a:t>
            </a:r>
            <a:r>
              <a:rPr lang="en-US" b="1" dirty="0"/>
              <a:t> files.</a:t>
            </a:r>
          </a:p>
          <a:p>
            <a:r>
              <a:rPr lang="en-US" dirty="0"/>
              <a:t>To demonstrate, we have defined a </a:t>
            </a:r>
            <a:r>
              <a:rPr lang="en-US" b="1" dirty="0"/>
              <a:t>my_code.py </a:t>
            </a:r>
            <a:r>
              <a:rPr lang="en-US" dirty="0"/>
              <a:t>file with three functions.</a:t>
            </a:r>
          </a:p>
          <a:p>
            <a:r>
              <a:rPr lang="en-US" dirty="0"/>
              <a:t>We can then import one of these functions in our Notebook, by using the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b="1" dirty="0"/>
              <a:t> …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… </a:t>
            </a:r>
            <a:r>
              <a:rPr lang="en-US" dirty="0"/>
              <a:t>command.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3DDA7-7B4D-4C15-8DDE-CE11F845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86" t="25878" r="31199" b="61632"/>
          <a:stretch/>
        </p:blipFill>
        <p:spPr>
          <a:xfrm>
            <a:off x="6713294" y="5038039"/>
            <a:ext cx="4907944" cy="15943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64A6CB-1C9A-4D2C-9E1A-BC7F105C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4685E-051F-47D9-ACB1-E0E94BDF789A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34537F-EE4A-4337-9932-45E318A37662}"/>
              </a:ext>
            </a:extLst>
          </p:cNvPr>
          <p:cNvSpPr txBox="1"/>
          <p:nvPr/>
        </p:nvSpPr>
        <p:spPr>
          <a:xfrm>
            <a:off x="8053573" y="4576374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8942695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F01CFD-8AFD-46B9-8E7D-E5C2BDCF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procedure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2327842-D8C6-58C5-2E08-260DA060D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270" y="1362881"/>
            <a:ext cx="6338554" cy="548528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BA71CA8-5982-87D7-0F84-99F098445E78}"/>
              </a:ext>
            </a:extLst>
          </p:cNvPr>
          <p:cNvCxnSpPr/>
          <p:nvPr/>
        </p:nvCxnSpPr>
        <p:spPr>
          <a:xfrm>
            <a:off x="5653547" y="6685936"/>
            <a:ext cx="973394" cy="0"/>
          </a:xfrm>
          <a:prstGeom prst="line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blue and yellow snake logo&#10;&#10;Description automatically generated">
            <a:extLst>
              <a:ext uri="{FF2B5EF4-FFF2-40B4-BE49-F238E27FC236}">
                <a16:creationId xmlns:a16="http://schemas.microsoft.com/office/drawing/2014/main" id="{6E0A345B-2CB4-E649-FFA5-19C9A01B20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304" y1="47434" x2="31304" y2="47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283" y="4180906"/>
            <a:ext cx="973394" cy="597791"/>
          </a:xfrm>
          <a:prstGeom prst="rect">
            <a:avLst/>
          </a:prstGeom>
        </p:spPr>
      </p:pic>
      <p:pic>
        <p:nvPicPr>
          <p:cNvPr id="16" name="Picture 15" descr="A blue and yellow snake logo&#10;&#10;Description automatically generated">
            <a:extLst>
              <a:ext uri="{FF2B5EF4-FFF2-40B4-BE49-F238E27FC236}">
                <a16:creationId xmlns:a16="http://schemas.microsoft.com/office/drawing/2014/main" id="{940FF3F9-6867-69B8-173D-259EDD0EC9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304" y1="47434" x2="31304" y2="47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86" y="1381960"/>
            <a:ext cx="973394" cy="597791"/>
          </a:xfrm>
          <a:prstGeom prst="rect">
            <a:avLst/>
          </a:prstGeom>
        </p:spPr>
      </p:pic>
      <p:pic>
        <p:nvPicPr>
          <p:cNvPr id="18" name="Picture 1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63E8B2A0-B2DD-D3E1-0075-EA0416E1AE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2320" y="4190738"/>
            <a:ext cx="3294920" cy="2568481"/>
          </a:xfrm>
          <a:prstGeom prst="rect">
            <a:avLst/>
          </a:prstGeom>
        </p:spPr>
      </p:pic>
      <p:pic>
        <p:nvPicPr>
          <p:cNvPr id="20" name="Picture 19" descr="A person sitting in a chair&#10;&#10;Description automatically generated">
            <a:extLst>
              <a:ext uri="{FF2B5EF4-FFF2-40B4-BE49-F238E27FC236}">
                <a16:creationId xmlns:a16="http://schemas.microsoft.com/office/drawing/2014/main" id="{418B4B7D-83A4-9A98-970F-B52350D9B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4" r="13706"/>
          <a:stretch/>
        </p:blipFill>
        <p:spPr>
          <a:xfrm>
            <a:off x="39328" y="1381960"/>
            <a:ext cx="2362198" cy="217482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459F841-8121-792F-B9FE-2EB190209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5627" y="3376098"/>
            <a:ext cx="3294921" cy="7466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BB456F-B279-2506-83DD-9525F1325636}"/>
              </a:ext>
            </a:extLst>
          </p:cNvPr>
          <p:cNvSpPr txBox="1"/>
          <p:nvPr/>
        </p:nvSpPr>
        <p:spPr>
          <a:xfrm>
            <a:off x="222452" y="3749414"/>
            <a:ext cx="199594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Operator: “Cosine function coming right up!”</a:t>
            </a:r>
            <a:endParaRPr lang="en-SG" sz="3200" dirty="0"/>
          </a:p>
        </p:txBody>
      </p:sp>
    </p:spTree>
    <p:extLst>
      <p:ext uri="{BB962C8B-B14F-4D97-AF65-F5344CB8AC3E}">
        <p14:creationId xmlns:p14="http://schemas.microsoft.com/office/powerpoint/2010/main" val="421285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787BD-408C-4865-9C19-889605EF1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62D930-DFA2-4D6C-B06D-12B73C7818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If needed, we can </a:t>
            </a:r>
            <a:r>
              <a:rPr lang="en-US" b="1" dirty="0"/>
              <a:t>import</a:t>
            </a:r>
            <a:r>
              <a:rPr lang="en-US" dirty="0"/>
              <a:t> and </a:t>
            </a:r>
            <a:r>
              <a:rPr lang="en-US" b="1" dirty="0"/>
              <a:t>rename</a:t>
            </a:r>
            <a:r>
              <a:rPr lang="en-US" dirty="0"/>
              <a:t> a function by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keyword.</a:t>
            </a:r>
          </a:p>
          <a:p>
            <a:endParaRPr lang="en-GB" dirty="0"/>
          </a:p>
          <a:p>
            <a:r>
              <a:rPr lang="en-GB" dirty="0"/>
              <a:t>The whole command then reads </a:t>
            </a:r>
            <a:r>
              <a:rPr lang="en-GB" b="1" dirty="0">
                <a:solidFill>
                  <a:srgbClr val="00B050"/>
                </a:solidFill>
              </a:rPr>
              <a:t>from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import</a:t>
            </a:r>
            <a:r>
              <a:rPr lang="en-GB" b="1" dirty="0"/>
              <a:t> … </a:t>
            </a:r>
            <a:r>
              <a:rPr lang="en-GB" b="1" dirty="0">
                <a:solidFill>
                  <a:srgbClr val="00B050"/>
                </a:solidFill>
              </a:rPr>
              <a:t>as</a:t>
            </a:r>
            <a:r>
              <a:rPr lang="en-GB" b="1" dirty="0"/>
              <a:t> …</a:t>
            </a:r>
          </a:p>
          <a:p>
            <a:endParaRPr lang="en-GB" b="1" dirty="0"/>
          </a:p>
          <a:p>
            <a:r>
              <a:rPr lang="en-GB" b="1" dirty="0"/>
              <a:t>Note: </a:t>
            </a:r>
            <a:r>
              <a:rPr lang="en-GB" dirty="0"/>
              <a:t>if you rename the function, its calling name changes to the alias you specified.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B68194-35C5-4515-9F5D-AD370A6C43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71AF9C-F940-4E2A-8340-6EAA769532B1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E43EEF-20FE-430B-B0B1-EC81CA09A0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859" t="40410" r="18141" b="25810"/>
          <a:stretch/>
        </p:blipFill>
        <p:spPr>
          <a:xfrm>
            <a:off x="6292060" y="4305044"/>
            <a:ext cx="5833250" cy="246308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7EC85B-95B9-4E60-A08A-4F729C5070E6}"/>
              </a:ext>
            </a:extLst>
          </p:cNvPr>
          <p:cNvSpPr txBox="1"/>
          <p:nvPr/>
        </p:nvSpPr>
        <p:spPr>
          <a:xfrm rot="16200000">
            <a:off x="5017082" y="5342560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3278970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C029-6081-4458-B48B-6C188B67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several</a:t>
            </a:r>
            <a:br>
              <a:rPr lang="en-US" dirty="0"/>
            </a:br>
            <a:r>
              <a:rPr lang="en-US" dirty="0"/>
              <a:t>functions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</p:spPr>
            <p:txBody>
              <a:bodyPr/>
              <a:lstStyle/>
              <a:p>
                <a:r>
                  <a:rPr lang="en-US" dirty="0"/>
                  <a:t>If needed, you can import </a:t>
                </a:r>
                <a:r>
                  <a:rPr lang="en-US" b="1" dirty="0"/>
                  <a:t>multiple</a:t>
                </a:r>
                <a:r>
                  <a:rPr lang="en-US" dirty="0"/>
                  <a:t> </a:t>
                </a:r>
                <a:r>
                  <a:rPr lang="en-US" b="1" dirty="0"/>
                  <a:t>functions</a:t>
                </a:r>
                <a:r>
                  <a:rPr lang="en-US" dirty="0"/>
                  <a:t> in a single import call.</a:t>
                </a:r>
              </a:p>
              <a:p>
                <a:endParaRPr lang="en-US" dirty="0"/>
              </a:p>
              <a:p>
                <a:r>
                  <a:rPr lang="en-US" dirty="0"/>
                  <a:t>Simply use </a:t>
                </a:r>
                <a:r>
                  <a:rPr lang="en-US" b="1" dirty="0"/>
                  <a:t>commas</a:t>
                </a:r>
                <a:r>
                  <a:rPr lang="en-US" dirty="0"/>
                  <a:t> </a:t>
                </a:r>
                <a:r>
                  <a:rPr lang="en-US" b="1" dirty="0"/>
                  <a:t>(</a:t>
                </a:r>
                <a:r>
                  <a:rPr lang="en-US" b="1" dirty="0">
                    <a:solidFill>
                      <a:srgbClr val="00B050"/>
                    </a:solidFill>
                  </a:rPr>
                  <a:t>,</a:t>
                </a:r>
                <a:r>
                  <a:rPr lang="en-US" b="1" dirty="0"/>
                  <a:t>)</a:t>
                </a:r>
                <a:r>
                  <a:rPr lang="en-US" dirty="0"/>
                  <a:t> </a:t>
                </a:r>
                <a:r>
                  <a:rPr lang="en-US" b="1" dirty="0"/>
                  <a:t>symbols</a:t>
                </a:r>
                <a:r>
                  <a:rPr lang="en-US" dirty="0"/>
                  <a:t> to separate the different functions names.</a:t>
                </a:r>
              </a:p>
              <a:p>
                <a:endParaRPr lang="en-US" dirty="0"/>
              </a:p>
              <a:p>
                <a:r>
                  <a:rPr lang="en-US" dirty="0"/>
                  <a:t>Or, you can also </a:t>
                </a:r>
                <a:r>
                  <a:rPr lang="en-US" b="1" dirty="0"/>
                  <a:t>import all functions</a:t>
                </a:r>
                <a:r>
                  <a:rPr lang="en-US" dirty="0"/>
                  <a:t> at once, by simply entering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7AB2FA-74E2-451E-A508-483FE20A6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950313"/>
              </a:xfrm>
              <a:blipFill>
                <a:blip r:embed="rId2"/>
                <a:stretch>
                  <a:fillRect l="-2118" t="-1968" b="-8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ACF6835E-B6DF-43C3-A401-ED8289CC28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32205" r="26730" b="50000"/>
          <a:stretch/>
        </p:blipFill>
        <p:spPr>
          <a:xfrm>
            <a:off x="6019800" y="4769214"/>
            <a:ext cx="5944977" cy="200672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D62A39-5060-4FA5-A128-33D9D8DFDC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730" t="7917" r="31505" b="61877"/>
          <a:stretch/>
        </p:blipFill>
        <p:spPr>
          <a:xfrm>
            <a:off x="6292060" y="690915"/>
            <a:ext cx="5750411" cy="344299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D2B14-C7E1-4295-802C-7965B9D7BD80}"/>
              </a:ext>
            </a:extLst>
          </p:cNvPr>
          <p:cNvSpPr txBox="1"/>
          <p:nvPr/>
        </p:nvSpPr>
        <p:spPr>
          <a:xfrm>
            <a:off x="7698155" y="22565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my_code.py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44BFD6-356F-46BD-A4DD-ECE23D9D761B}"/>
              </a:ext>
            </a:extLst>
          </p:cNvPr>
          <p:cNvSpPr txBox="1"/>
          <p:nvPr/>
        </p:nvSpPr>
        <p:spPr>
          <a:xfrm>
            <a:off x="7698154" y="4307549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2413300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import a whole file, as a </a:t>
            </a:r>
            <a:r>
              <a:rPr lang="en-US" b="1" dirty="0"/>
              <a:t>module.</a:t>
            </a:r>
          </a:p>
          <a:p>
            <a:r>
              <a:rPr lang="en-US" dirty="0"/>
              <a:t>To do so, simply start with </a:t>
            </a: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dirty="0"/>
              <a:t> instead of </a:t>
            </a:r>
            <a:r>
              <a:rPr lang="en-US" b="1" dirty="0">
                <a:solidFill>
                  <a:srgbClr val="00B050"/>
                </a:solidFill>
              </a:rPr>
              <a:t>from</a:t>
            </a:r>
            <a:r>
              <a:rPr lang="en-US" dirty="0"/>
              <a:t>.</a:t>
            </a:r>
          </a:p>
          <a:p>
            <a:r>
              <a:rPr lang="en-US" dirty="0"/>
              <a:t>By doing so, you import all the functions, but </a:t>
            </a:r>
            <a:r>
              <a:rPr lang="en-US" b="1" dirty="0"/>
              <a:t>they </a:t>
            </a:r>
            <a:r>
              <a:rPr lang="en-US" b="1" u="sng" dirty="0"/>
              <a:t>have to be called using the module name </a:t>
            </a:r>
            <a:r>
              <a:rPr lang="en-US" b="1" dirty="0"/>
              <a:t>and the</a:t>
            </a:r>
            <a:r>
              <a:rPr lang="en-US" dirty="0"/>
              <a:t> </a:t>
            </a:r>
            <a:r>
              <a:rPr lang="en-US" b="1" dirty="0"/>
              <a:t>dot</a:t>
            </a:r>
            <a:r>
              <a:rPr lang="en-US" dirty="0"/>
              <a:t> </a:t>
            </a:r>
            <a:r>
              <a:rPr lang="en-US" b="1" dirty="0"/>
              <a:t>operator</a:t>
            </a:r>
            <a:r>
              <a:rPr lang="en-US" dirty="0"/>
              <a:t> (</a:t>
            </a:r>
            <a:r>
              <a:rPr lang="en-US" b="1" dirty="0">
                <a:solidFill>
                  <a:srgbClr val="00B050"/>
                </a:solidFill>
              </a:rPr>
              <a:t>.</a:t>
            </a:r>
            <a:r>
              <a:rPr lang="en-US" dirty="0"/>
              <a:t>).</a:t>
            </a:r>
          </a:p>
          <a:p>
            <a:r>
              <a:rPr lang="en-US" dirty="0"/>
              <a:t>This can make the code more readable, but is also a bit more inconvenient.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D3E5A1-D603-45EC-85E6-20F24DA959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474" t="28307" r="18141" b="36901"/>
          <a:stretch/>
        </p:blipFill>
        <p:spPr>
          <a:xfrm>
            <a:off x="6096000" y="4185413"/>
            <a:ext cx="5995783" cy="256803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85819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C3624-B803-4948-8535-9E9B5305A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an entire </a:t>
            </a:r>
            <a:r>
              <a:rPr lang="en-US" b="1" dirty="0">
                <a:solidFill>
                  <a:srgbClr val="00B050"/>
                </a:solidFill>
              </a:rPr>
              <a:t>module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70EFA-D4BB-43F6-9627-668955B9A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dirty="0"/>
              <a:t>You can also use an alias for the module using the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dirty="0"/>
              <a:t> keyword, as before.</a:t>
            </a:r>
          </a:p>
          <a:p>
            <a:r>
              <a:rPr lang="en-US" dirty="0"/>
              <a:t>Typically, we often do it with </a:t>
            </a:r>
            <a:r>
              <a:rPr lang="en-US" dirty="0" err="1"/>
              <a:t>Numpy</a:t>
            </a:r>
            <a:r>
              <a:rPr lang="en-US" dirty="0"/>
              <a:t>!</a:t>
            </a:r>
            <a:br>
              <a:rPr lang="en-US" dirty="0"/>
            </a:b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import</a:t>
            </a:r>
            <a:r>
              <a:rPr lang="en-US" b="1" dirty="0"/>
              <a:t>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as</a:t>
            </a:r>
            <a:r>
              <a:rPr lang="en-US" b="1" dirty="0"/>
              <a:t> np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A45B22-F888-4ECA-82B5-4FC09BD39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92" t="7917" r="31090" b="68410"/>
          <a:stretch/>
        </p:blipFill>
        <p:spPr>
          <a:xfrm>
            <a:off x="7205784" y="1338996"/>
            <a:ext cx="4829908" cy="220317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B9D81F-6601-4E0E-BB16-ABB1C3937520}"/>
              </a:ext>
            </a:extLst>
          </p:cNvPr>
          <p:cNvSpPr txBox="1"/>
          <p:nvPr/>
        </p:nvSpPr>
        <p:spPr>
          <a:xfrm>
            <a:off x="8253046" y="877331"/>
            <a:ext cx="2735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more_code.py file</a:t>
            </a:r>
            <a:endParaRPr lang="en-GB" sz="24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3CD6F-0984-4E9E-B0EB-C12DB16E1345}"/>
              </a:ext>
            </a:extLst>
          </p:cNvPr>
          <p:cNvSpPr txBox="1"/>
          <p:nvPr/>
        </p:nvSpPr>
        <p:spPr>
          <a:xfrm>
            <a:off x="7980199" y="3723748"/>
            <a:ext cx="2227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In our notebook</a:t>
            </a:r>
            <a:endParaRPr lang="en-GB" sz="2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FB8FBE6-1688-40A6-B653-5DACBA315F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667" t="42174" r="33205" b="31280"/>
          <a:stretch/>
        </p:blipFill>
        <p:spPr>
          <a:xfrm>
            <a:off x="7635630" y="4184089"/>
            <a:ext cx="3126154" cy="256058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319762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940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95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Memory of a computer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memory of a computer consists of several “boxes”, which can contain values for variables. Each “box” is identified by an </a:t>
            </a:r>
            <a:r>
              <a:rPr lang="en-US" b="1" dirty="0"/>
              <a:t>integer</a:t>
            </a:r>
            <a:r>
              <a:rPr lang="en-US" dirty="0"/>
              <a:t>, which corresponds to the </a:t>
            </a:r>
            <a:r>
              <a:rPr lang="en-US" b="1" dirty="0"/>
              <a:t>address/ID</a:t>
            </a:r>
            <a:r>
              <a:rPr lang="en-US" dirty="0"/>
              <a:t> of the “box”.</a:t>
            </a:r>
          </a:p>
          <a:p>
            <a:r>
              <a:rPr lang="en-US" dirty="0"/>
              <a:t>When a variable is created:</a:t>
            </a:r>
          </a:p>
          <a:p>
            <a:pPr lvl="1"/>
            <a:r>
              <a:rPr lang="en-US" dirty="0"/>
              <a:t>A “box” is assigned for the variable and its value is stored in the “box”.</a:t>
            </a:r>
          </a:p>
          <a:p>
            <a:pPr lvl="1"/>
            <a:r>
              <a:rPr lang="en-US" dirty="0"/>
              <a:t>The variable name simply refers to the address/ID of the “box”.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826DFC4B-CC4F-4E11-924F-D90905772B11}"/>
              </a:ext>
            </a:extLst>
          </p:cNvPr>
          <p:cNvGraphicFramePr>
            <a:graphicFrameLocks noGrp="1"/>
          </p:cNvGraphicFramePr>
          <p:nvPr/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x1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E77360-9F7C-44B7-A86D-E974AC048490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F67EBA-21F9-47F9-9248-874C8F1AF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59616"/>
          <a:stretch/>
        </p:blipFill>
        <p:spPr>
          <a:xfrm>
            <a:off x="8169469" y="3685866"/>
            <a:ext cx="2761862" cy="1951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18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01262-2610-426E-9900-604577B83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57E52-BAFF-4CDD-9673-F15028A246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Python imported functions from my_code.py, which was located in the same folder as my Notebook.</a:t>
            </a:r>
          </a:p>
          <a:p>
            <a:r>
              <a:rPr lang="en-US" b="1" dirty="0"/>
              <a:t>But there was no </a:t>
            </a:r>
            <a:r>
              <a:rPr lang="en-US" b="1" u="sng" dirty="0"/>
              <a:t>numpy.py file </a:t>
            </a:r>
            <a:r>
              <a:rPr lang="en-US" b="1" dirty="0"/>
              <a:t>in this location.</a:t>
            </a:r>
          </a:p>
          <a:p>
            <a:r>
              <a:rPr lang="en-US" b="1" dirty="0"/>
              <a:t>What happened?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A5CF3-039B-4A59-916D-E9BDD1E83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840898"/>
          </a:xfrm>
        </p:spPr>
        <p:txBody>
          <a:bodyPr>
            <a:normAutofit/>
          </a:bodyPr>
          <a:lstStyle/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files</a:t>
            </a:r>
            <a:r>
              <a:rPr lang="en-US" dirty="0"/>
              <a:t> and stored them in your Python installation folder!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0593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644D15-E345-40E2-964E-FDD30823AE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38" t="9641" r="65546" b="27807"/>
          <a:stretch/>
        </p:blipFill>
        <p:spPr>
          <a:xfrm>
            <a:off x="6096000" y="103383"/>
            <a:ext cx="5994399" cy="6651234"/>
          </a:xfrm>
          <a:prstGeom prst="rect">
            <a:avLst/>
          </a:prstGeom>
        </p:spPr>
      </p:pic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40C4D963-4804-4B8C-A72E-3FECB54118FA}"/>
              </a:ext>
            </a:extLst>
          </p:cNvPr>
          <p:cNvSpPr txBox="1">
            <a:spLocks/>
          </p:cNvSpPr>
          <p:nvPr/>
        </p:nvSpPr>
        <p:spPr>
          <a:xfrm>
            <a:off x="412263" y="1952430"/>
            <a:ext cx="5181600" cy="484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 looks for files in your current folder first,</a:t>
            </a:r>
          </a:p>
          <a:p>
            <a:r>
              <a:rPr lang="en-US" dirty="0"/>
              <a:t>and then looks in your Python installation directory.</a:t>
            </a:r>
          </a:p>
          <a:p>
            <a:endParaRPr lang="en-US" dirty="0"/>
          </a:p>
          <a:p>
            <a:r>
              <a:rPr lang="en-US" dirty="0"/>
              <a:t>When you installed the </a:t>
            </a:r>
            <a:r>
              <a:rPr lang="en-US" dirty="0" err="1"/>
              <a:t>Numpy</a:t>
            </a:r>
            <a:r>
              <a:rPr lang="en-US" dirty="0"/>
              <a:t> package with </a:t>
            </a:r>
            <a:r>
              <a:rPr lang="en-US" b="1" dirty="0">
                <a:solidFill>
                  <a:srgbClr val="00B050"/>
                </a:solidFill>
              </a:rPr>
              <a:t>pip</a:t>
            </a:r>
            <a:r>
              <a:rPr lang="en-US" dirty="0"/>
              <a:t> on Week 1, you downloaded some </a:t>
            </a:r>
            <a:r>
              <a:rPr lang="en-US" b="1" dirty="0" err="1"/>
              <a:t>numpy</a:t>
            </a:r>
            <a:r>
              <a:rPr lang="en-US" b="1" dirty="0"/>
              <a:t> </a:t>
            </a:r>
            <a:r>
              <a:rPr lang="en-US" dirty="0"/>
              <a:t>files and stored them in your Python installation folder!</a:t>
            </a:r>
          </a:p>
          <a:p>
            <a:endParaRPr lang="en-GB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F1D29A2-2302-491F-8877-F4BDD6ACF9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263" y="365125"/>
            <a:ext cx="10941537" cy="1325563"/>
          </a:xfrm>
        </p:spPr>
        <p:txBody>
          <a:bodyPr/>
          <a:lstStyle/>
          <a:p>
            <a:r>
              <a:rPr lang="en-US" dirty="0"/>
              <a:t>Folders to import from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85789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</p:spTree>
    <p:extLst>
      <p:ext uri="{BB962C8B-B14F-4D97-AF65-F5344CB8AC3E}">
        <p14:creationId xmlns:p14="http://schemas.microsoft.com/office/powerpoint/2010/main" val="7846574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787E2-8503-43BE-8E35-A56B8FAC6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43FF62-3090-498A-A559-939E2A34E85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 many projects, several developers will often collaborate on a single project.</a:t>
            </a:r>
          </a:p>
          <a:p>
            <a:r>
              <a:rPr lang="en-US" dirty="0"/>
              <a:t>And each one of them will end up working on a single aspect of the project.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AC2470-9F5C-4637-AFFB-6DC1CE93F9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E.g. in a video game:</a:t>
            </a:r>
          </a:p>
          <a:p>
            <a:r>
              <a:rPr lang="en-US" dirty="0"/>
              <a:t>One developer can design the main character,</a:t>
            </a:r>
          </a:p>
          <a:p>
            <a:r>
              <a:rPr lang="en-US" dirty="0"/>
              <a:t>Another one will develop enemies,</a:t>
            </a:r>
          </a:p>
          <a:p>
            <a:r>
              <a:rPr lang="en-US" dirty="0"/>
              <a:t>Another one will develop items and weapons,</a:t>
            </a:r>
          </a:p>
          <a:p>
            <a:r>
              <a:rPr lang="en-US" dirty="0"/>
              <a:t>Another one will design the map/environment in which heroes and enemies evolve,</a:t>
            </a:r>
          </a:p>
          <a:p>
            <a:r>
              <a:rPr lang="en-US" dirty="0"/>
              <a:t>Etc.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7693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4A0D11-1B5E-4F15-BCD9-991A19C459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80" t="26405" r="57454" b="16068"/>
          <a:stretch/>
        </p:blipFill>
        <p:spPr>
          <a:xfrm>
            <a:off x="129073" y="298579"/>
            <a:ext cx="11933853" cy="626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4184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11772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C18A5-1AED-47BF-8E0E-C90CBCD89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organizing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9627A-EE82-4127-82D9-8DBDB2DA72E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Each developer will then work on his/her own .</a:t>
            </a:r>
            <a:r>
              <a:rPr lang="en-US" dirty="0" err="1"/>
              <a:t>py</a:t>
            </a:r>
            <a:r>
              <a:rPr lang="en-US" dirty="0"/>
              <a:t> file, taking care of his/her specific subtask.</a:t>
            </a:r>
          </a:p>
          <a:p>
            <a:r>
              <a:rPr lang="en-US" dirty="0"/>
              <a:t>Later on, other developers might </a:t>
            </a:r>
            <a:r>
              <a:rPr lang="en-US" b="1" dirty="0"/>
              <a:t>import</a:t>
            </a:r>
            <a:r>
              <a:rPr lang="en-US" dirty="0"/>
              <a:t> functions from files created by other people.</a:t>
            </a:r>
          </a:p>
          <a:p>
            <a:r>
              <a:rPr lang="en-US" dirty="0"/>
              <a:t>Eventually assemble all pieces in a </a:t>
            </a:r>
            <a:r>
              <a:rPr lang="en-US" b="1" dirty="0"/>
              <a:t>main.py </a:t>
            </a:r>
            <a:r>
              <a:rPr lang="en-US" dirty="0"/>
              <a:t>file!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0BB05D-D62D-4525-BCEB-1D5D231FB9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This is something very common in programming projects.</a:t>
            </a:r>
          </a:p>
          <a:p>
            <a:endParaRPr lang="en-GB" dirty="0"/>
          </a:p>
          <a:p>
            <a:r>
              <a:rPr lang="en-GB" b="1" dirty="0"/>
              <a:t>Important:</a:t>
            </a:r>
            <a:r>
              <a:rPr lang="en-GB" dirty="0"/>
              <a:t> you need to build the habit of documenting your functions!</a:t>
            </a:r>
          </a:p>
        </p:txBody>
      </p:sp>
    </p:spTree>
    <p:extLst>
      <p:ext uri="{BB962C8B-B14F-4D97-AF65-F5344CB8AC3E}">
        <p14:creationId xmlns:p14="http://schemas.microsoft.com/office/powerpoint/2010/main" val="20374480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#11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solidFill>
                <a:schemeClr val="accent5">
                  <a:lumMod val="40000"/>
                  <a:lumOff val="60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b="1" dirty="0"/>
                  <a:t>Matt’s Great Advice #11: Good import practices</a:t>
                </a:r>
              </a:p>
              <a:p>
                <a:pPr marL="0" indent="0">
                  <a:buNone/>
                </a:pPr>
                <a:r>
                  <a:rPr lang="en-US" sz="2400" dirty="0"/>
                  <a:t>Some good practices in projects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As with the variables and functions names, it is a good idea to </a:t>
                </a:r>
                <a:r>
                  <a:rPr lang="en-US" sz="2400" b="1" dirty="0"/>
                  <a:t>make your file names explicit</a:t>
                </a:r>
                <a:r>
                  <a:rPr lang="en-US" sz="2400" dirty="0"/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Have </a:t>
                </a:r>
                <a:r>
                  <a:rPr lang="en-US" sz="2400" b="1" dirty="0"/>
                  <a:t>a file for each sub-concept</a:t>
                </a:r>
                <a:r>
                  <a:rPr lang="en-US" sz="2400" dirty="0"/>
                  <a:t>, and </a:t>
                </a:r>
                <a:r>
                  <a:rPr lang="en-US" sz="2400" b="1" dirty="0"/>
                  <a:t>a single main file that assembles them all</a:t>
                </a:r>
                <a:r>
                  <a:rPr lang="en-US" sz="2400" dirty="0"/>
                  <a:t> at the end.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dirty="0"/>
                  <a:t>It is often better to </a:t>
                </a:r>
                <a:r>
                  <a:rPr lang="en-US" sz="2400" b="1" dirty="0"/>
                  <a:t>import only what is needed </a:t>
                </a:r>
                <a:r>
                  <a:rPr lang="en-US" sz="2400" dirty="0"/>
                  <a:t>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 rather than importing everything (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from</a:t>
                </a:r>
                <a:r>
                  <a:rPr lang="en-US" sz="2400" dirty="0"/>
                  <a:t> …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sz="2400" dirty="0"/>
                  <a:t>, </a:t>
                </a:r>
                <a:r>
                  <a:rPr lang="en-US" sz="2400" b="1" dirty="0">
                    <a:solidFill>
                      <a:srgbClr val="00B050"/>
                    </a:solidFill>
                  </a:rPr>
                  <a:t>import</a:t>
                </a:r>
                <a:r>
                  <a:rPr lang="en-US" sz="2400" dirty="0"/>
                  <a:t> …).</a:t>
                </a:r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ED569D6F-BC92-40F3-82E8-2041D580BA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89088"/>
                <a:ext cx="5181600" cy="5167311"/>
              </a:xfrm>
              <a:blipFill>
                <a:blip r:embed="rId3"/>
                <a:stretch>
                  <a:fillRect/>
                </a:stretch>
              </a:blip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13898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 management and lists: aliasing, shallow and deep copies</a:t>
            </a:r>
          </a:p>
          <a:p>
            <a:r>
              <a:rPr lang="en-US" dirty="0"/>
              <a:t>The </a:t>
            </a:r>
            <a:r>
              <a:rPr lang="en-US" dirty="0" err="1"/>
              <a:t>Numpy</a:t>
            </a:r>
            <a:r>
              <a:rPr lang="en-US" dirty="0"/>
              <a:t> library (part 1): arrays, math functions, etc.</a:t>
            </a:r>
          </a:p>
          <a:p>
            <a:r>
              <a:rPr lang="en-US" dirty="0"/>
              <a:t>About the import procedure</a:t>
            </a:r>
          </a:p>
          <a:p>
            <a:r>
              <a:rPr lang="en-US" dirty="0"/>
              <a:t>Project organizing</a:t>
            </a:r>
          </a:p>
          <a:p>
            <a:r>
              <a:rPr lang="en-US"/>
              <a:t>Mini-project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44573"/>
          <a:stretch/>
        </p:blipFill>
        <p:spPr>
          <a:xfrm>
            <a:off x="7819053" y="72688"/>
            <a:ext cx="2761862" cy="404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17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26368" r="37168" b="24898"/>
          <a:stretch/>
        </p:blipFill>
        <p:spPr>
          <a:xfrm>
            <a:off x="7819053" y="72688"/>
            <a:ext cx="2761862" cy="678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95B08-8B9A-40ED-963A-EC2521CC3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33" t="56719" r="37168" b="24898"/>
          <a:stretch/>
        </p:blipFill>
        <p:spPr>
          <a:xfrm>
            <a:off x="7819053" y="4298462"/>
            <a:ext cx="2761862" cy="2559538"/>
          </a:xfrm>
          <a:prstGeom prst="rect">
            <a:avLst/>
          </a:prstGeom>
        </p:spPr>
      </p:pic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80106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x1,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…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45863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04CBA-5754-415A-81C3-90DDA6FD0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FC465-1E17-4249-B562-1064AA68F8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 </a:t>
            </a:r>
            <a:r>
              <a:rPr lang="en-US" dirty="0"/>
              <a:t>function returns an integer, which corresponds to the </a:t>
            </a:r>
            <a:r>
              <a:rPr lang="en-US" b="1" dirty="0"/>
              <a:t>address/ID</a:t>
            </a:r>
            <a:r>
              <a:rPr lang="en-US" dirty="0"/>
              <a:t>, where the variable is stored in memory.</a:t>
            </a:r>
          </a:p>
          <a:p>
            <a:r>
              <a:rPr lang="en-US" dirty="0"/>
              <a:t>Two variables names with identical values will have the same </a:t>
            </a:r>
            <a:r>
              <a:rPr lang="en-US" b="1" dirty="0">
                <a:solidFill>
                  <a:srgbClr val="00B050"/>
                </a:solidFill>
              </a:rPr>
              <a:t>id</a:t>
            </a:r>
            <a:r>
              <a:rPr lang="en-US" b="1" dirty="0"/>
              <a:t>().</a:t>
            </a:r>
          </a:p>
          <a:p>
            <a:r>
              <a:rPr lang="en-US" b="1" dirty="0"/>
              <a:t>Aliasing: </a:t>
            </a:r>
            <a:r>
              <a:rPr lang="en-US" dirty="0"/>
              <a:t>Python saves memory space by having two variables names </a:t>
            </a:r>
            <a:r>
              <a:rPr lang="en-US" b="1" dirty="0"/>
              <a:t>point to the same memory ID</a:t>
            </a:r>
            <a:r>
              <a:rPr lang="en-US" dirty="0"/>
              <a:t>.</a:t>
            </a:r>
            <a:endParaRPr lang="en-GB" dirty="0"/>
          </a:p>
        </p:txBody>
      </p:sp>
      <p:graphicFrame>
        <p:nvGraphicFramePr>
          <p:cNvPr id="5" name="Table 7">
            <a:extLst>
              <a:ext uri="{FF2B5EF4-FFF2-40B4-BE49-F238E27FC236}">
                <a16:creationId xmlns:a16="http://schemas.microsoft.com/office/drawing/2014/main" id="{E3D34997-2D4E-4604-92EE-309702CB20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881236"/>
              </p:ext>
            </p:extLst>
          </p:nvPr>
        </p:nvGraphicFramePr>
        <p:xfrm>
          <a:off x="6252308" y="1398954"/>
          <a:ext cx="5877168" cy="1484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56">
                  <a:extLst>
                    <a:ext uri="{9D8B030D-6E8A-4147-A177-3AD203B41FA5}">
                      <a16:colId xmlns:a16="http://schemas.microsoft.com/office/drawing/2014/main" val="3641291649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538670741"/>
                    </a:ext>
                  </a:extLst>
                </a:gridCol>
                <a:gridCol w="1959056">
                  <a:extLst>
                    <a:ext uri="{9D8B030D-6E8A-4147-A177-3AD203B41FA5}">
                      <a16:colId xmlns:a16="http://schemas.microsoft.com/office/drawing/2014/main" val="138062890"/>
                    </a:ext>
                  </a:extLst>
                </a:gridCol>
              </a:tblGrid>
              <a:tr h="37100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Identifier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Memory</a:t>
                      </a:r>
                      <a:endParaRPr lang="en-GB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6099612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Address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Value</a:t>
                      </a:r>
                      <a:endParaRPr lang="en-GB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398185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          x3 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140725454247872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243794"/>
                  </a:ext>
                </a:extLst>
              </a:tr>
              <a:tr h="371003">
                <a:tc>
                  <a:txBody>
                    <a:bodyPr/>
                    <a:lstStyle/>
                    <a:p>
                      <a:r>
                        <a:rPr lang="en-US" dirty="0"/>
                        <a:t>          x1</a:t>
                      </a:r>
                      <a:endParaRPr lang="en-GB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140725454247936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81244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007FF73-E4F6-4197-B4C1-85AD813B1716}"/>
              </a:ext>
            </a:extLst>
          </p:cNvPr>
          <p:cNvCxnSpPr>
            <a:cxnSpLocks/>
          </p:cNvCxnSpPr>
          <p:nvPr/>
        </p:nvCxnSpPr>
        <p:spPr>
          <a:xfrm>
            <a:off x="7143262" y="2336800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2E249DFF-10CC-4E29-B582-E33CE6F187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33025" r="37180" b="45846"/>
          <a:stretch/>
        </p:blipFill>
        <p:spPr>
          <a:xfrm>
            <a:off x="7690338" y="3066041"/>
            <a:ext cx="3321539" cy="363956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78B8997-8B4C-4185-A130-360D655B269F}"/>
              </a:ext>
            </a:extLst>
          </p:cNvPr>
          <p:cNvCxnSpPr>
            <a:cxnSpLocks/>
          </p:cNvCxnSpPr>
          <p:nvPr/>
        </p:nvCxnSpPr>
        <p:spPr>
          <a:xfrm>
            <a:off x="7143262" y="2700215"/>
            <a:ext cx="1180123" cy="0"/>
          </a:xfrm>
          <a:prstGeom prst="straightConnector1">
            <a:avLst/>
          </a:prstGeom>
          <a:ln w="571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671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4584</TotalTime>
  <Words>3187</Words>
  <Application>Microsoft Office PowerPoint</Application>
  <PresentationFormat>Widescreen</PresentationFormat>
  <Paragraphs>396</Paragraphs>
  <Slides>58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Calibri</vt:lpstr>
      <vt:lpstr>Calibri Light</vt:lpstr>
      <vt:lpstr>Cambria Math</vt:lpstr>
      <vt:lpstr>Wingdings</vt:lpstr>
      <vt:lpstr>Office Theme</vt:lpstr>
      <vt:lpstr>ILP 2022 – W4S3 Numpy library (part 1) and imports</vt:lpstr>
      <vt:lpstr>Outline (Week4, Session3 – W4S3)</vt:lpstr>
      <vt:lpstr>Memory of a computer</vt:lpstr>
      <vt:lpstr>Memory of a computer</vt:lpstr>
      <vt:lpstr>Memory of a computer</vt:lpstr>
      <vt:lpstr>Recall: the id() function</vt:lpstr>
      <vt:lpstr>Recall: the id() function</vt:lpstr>
      <vt:lpstr>Recall: the id() function</vt:lpstr>
      <vt:lpstr>Recall: the id() function</vt:lpstr>
      <vt:lpstr>Memory management in lists</vt:lpstr>
      <vt:lpstr>Memory management in lists</vt:lpstr>
      <vt:lpstr>Memory management in lists</vt:lpstr>
      <vt:lpstr>Aliasing in lists: problem</vt:lpstr>
      <vt:lpstr>Aliasing in lists: problem</vt:lpstr>
      <vt:lpstr>Aliasing in lists: problem</vt:lpstr>
      <vt:lpstr>Aliasing in lists: problem</vt:lpstr>
      <vt:lpstr>Shallow copy of a list</vt:lpstr>
      <vt:lpstr>Shallow copy of a list</vt:lpstr>
      <vt:lpstr>Shallow copy: problem</vt:lpstr>
      <vt:lpstr>Deep copy</vt:lpstr>
      <vt:lpstr>Matt’s Great advice #10</vt:lpstr>
      <vt:lpstr>About the numpy library</vt:lpstr>
      <vt:lpstr>A new type of objects: Numpy Arrays</vt:lpstr>
      <vt:lpstr>Length, size, shape</vt:lpstr>
      <vt:lpstr>Indexing an array</vt:lpstr>
      <vt:lpstr>Traversing an array with for</vt:lpstr>
      <vt:lpstr>The + operator on arrays</vt:lpstr>
      <vt:lpstr>The + operator on arrays</vt:lpstr>
      <vt:lpstr>The + operator on arrays</vt:lpstr>
      <vt:lpstr>Concatenation on arrays</vt:lpstr>
      <vt:lpstr>The ∗ operator on arrays</vt:lpstr>
      <vt:lpstr>Additional functions</vt:lpstr>
      <vt:lpstr>Mathematical functions and constants</vt:lpstr>
      <vt:lpstr>Aliasing, Shallow and Deep copies in arrays</vt:lpstr>
      <vt:lpstr>And so much more! RTFM!</vt:lpstr>
      <vt:lpstr>Activity 1 - Exam adjustments</vt:lpstr>
      <vt:lpstr>Activity 1 - Exam adjustments</vt:lpstr>
      <vt:lpstr>Activity 1 - Exam adjustments</vt:lpstr>
      <vt:lpstr>Activity 1 - Exam adjustments</vt:lpstr>
      <vt:lpstr>The import procedure</vt:lpstr>
      <vt:lpstr>The import procedure</vt:lpstr>
      <vt:lpstr>The import procedure</vt:lpstr>
      <vt:lpstr>The import procedure</vt:lpstr>
      <vt:lpstr>Importing as</vt:lpstr>
      <vt:lpstr>Importing several functions</vt:lpstr>
      <vt:lpstr>Importing an entire module</vt:lpstr>
      <vt:lpstr>Importing an entire module</vt:lpstr>
      <vt:lpstr>Folders to import from</vt:lpstr>
      <vt:lpstr>Folders to import from</vt:lpstr>
      <vt:lpstr>Folders to import from</vt:lpstr>
      <vt:lpstr>Folders to import from</vt:lpstr>
      <vt:lpstr>Project organizing</vt:lpstr>
      <vt:lpstr>Project organizing</vt:lpstr>
      <vt:lpstr>PowerPoint Presentation</vt:lpstr>
      <vt:lpstr>Project organizing</vt:lpstr>
      <vt:lpstr>Project organizing</vt:lpstr>
      <vt:lpstr>Matt’s Great advice #11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727</cp:revision>
  <dcterms:created xsi:type="dcterms:W3CDTF">2020-05-19T08:08:47Z</dcterms:created>
  <dcterms:modified xsi:type="dcterms:W3CDTF">2023-07-17T05:37:30Z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2023-07-17T05:26:05Z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ce67b870-508f-4e6d-9359-69e565de4275</vt:lpwstr>
  </property>
  <property fmtid="{D5CDD505-2E9C-101B-9397-08002B2CF9AE}" pid="8" name="MSIP_Label_be298231-ee28-4c9e-9ffa-238d0040efda_ContentBits">
    <vt:lpwstr>0</vt:lpwstr>
  </property>
</Properties>
</file>